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146847216" r:id="rId2"/>
    <p:sldId id="2146847230" r:id="rId3"/>
    <p:sldId id="2146847231" r:id="rId4"/>
    <p:sldId id="2146847238" r:id="rId5"/>
    <p:sldId id="262" r:id="rId6"/>
    <p:sldId id="2146847220" r:id="rId7"/>
    <p:sldId id="2146847219" r:id="rId8"/>
    <p:sldId id="2146847224" r:id="rId9"/>
    <p:sldId id="2146847222" r:id="rId10"/>
    <p:sldId id="2146847225" r:id="rId11"/>
    <p:sldId id="2146847227" r:id="rId12"/>
    <p:sldId id="2146847221" r:id="rId13"/>
    <p:sldId id="2146847228" r:id="rId14"/>
    <p:sldId id="2146847235" r:id="rId15"/>
    <p:sldId id="324"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BD24"/>
    <a:srgbClr val="69E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58B89-FF84-48F7-B5AB-6E524632753C}" v="34" dt="2024-01-04T15:02:19.141"/>
    <p1510:client id="{E679C38A-73DC-4992-9EB0-27BCCADC03D9}" v="539" dt="2024-01-03T18:06:22.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8305" autoAdjust="0"/>
  </p:normalViewPr>
  <p:slideViewPr>
    <p:cSldViewPr snapToGrid="0">
      <p:cViewPr varScale="1">
        <p:scale>
          <a:sx n="104" d="100"/>
          <a:sy n="104" d="100"/>
        </p:scale>
        <p:origin x="372" y="108"/>
      </p:cViewPr>
      <p:guideLst>
        <p:guide orient="horz" pos="2160"/>
        <p:guide pos="3840"/>
      </p:guideLst>
    </p:cSldViewPr>
  </p:slideViewPr>
  <p:outlineViewPr>
    <p:cViewPr>
      <p:scale>
        <a:sx n="33" d="100"/>
        <a:sy n="33" d="100"/>
      </p:scale>
      <p:origin x="0" y="647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D6FF8-501A-4DF5-ABD4-54E80103C7DA}" type="doc">
      <dgm:prSet loTypeId="urn:microsoft.com/office/officeart/2005/8/layout/cycle3" loCatId="cycle" qsTypeId="urn:microsoft.com/office/officeart/2005/8/quickstyle/simple1" qsCatId="simple" csTypeId="urn:microsoft.com/office/officeart/2005/8/colors/accent6_4" csCatId="accent6" phldr="1"/>
      <dgm:spPr/>
      <dgm:t>
        <a:bodyPr/>
        <a:lstStyle/>
        <a:p>
          <a:endParaRPr lang="el-GR"/>
        </a:p>
      </dgm:t>
    </dgm:pt>
    <dgm:pt modelId="{6047AA48-AA19-4B5A-B49D-BD8E86C44F0F}">
      <dgm:prSet phldrT="[Κείμενο]"/>
      <dgm:spPr/>
      <dgm:t>
        <a:bodyPr/>
        <a:lstStyle/>
        <a:p>
          <a:r>
            <a:rPr lang="el-GR" dirty="0"/>
            <a:t>ΔΑΣΟΣ</a:t>
          </a:r>
        </a:p>
      </dgm:t>
    </dgm:pt>
    <dgm:pt modelId="{1D088C40-DF9C-4CFC-AAA3-82DD7C711E0D}" type="parTrans" cxnId="{92D37220-8702-4DA1-96B6-FB58099BCE00}">
      <dgm:prSet/>
      <dgm:spPr/>
      <dgm:t>
        <a:bodyPr/>
        <a:lstStyle/>
        <a:p>
          <a:endParaRPr lang="el-GR"/>
        </a:p>
      </dgm:t>
    </dgm:pt>
    <dgm:pt modelId="{0307AFC2-F2AA-47F1-B969-CC943808C2AF}" type="sibTrans" cxnId="{92D37220-8702-4DA1-96B6-FB58099BCE00}">
      <dgm:prSet/>
      <dgm:spPr/>
      <dgm:t>
        <a:bodyPr/>
        <a:lstStyle/>
        <a:p>
          <a:endParaRPr lang="el-GR"/>
        </a:p>
      </dgm:t>
    </dgm:pt>
    <dgm:pt modelId="{A1828C43-04C2-413E-9E1D-52079C624542}">
      <dgm:prSet phldrT="[Κείμενο]"/>
      <dgm:spPr/>
      <dgm:t>
        <a:bodyPr/>
        <a:lstStyle/>
        <a:p>
          <a:r>
            <a:rPr lang="el-GR" dirty="0"/>
            <a:t>ΑΠΟΛΗΨΗ ΔΑΣΙΚΗΣ ΒΙΟΜΑΖΑΣ</a:t>
          </a:r>
        </a:p>
      </dgm:t>
    </dgm:pt>
    <dgm:pt modelId="{2EA46B43-F6A7-4A60-AB5D-20ECD5C27D45}" type="parTrans" cxnId="{548F8972-F7B1-453A-A7AD-2276798F37A7}">
      <dgm:prSet/>
      <dgm:spPr/>
      <dgm:t>
        <a:bodyPr/>
        <a:lstStyle/>
        <a:p>
          <a:endParaRPr lang="el-GR"/>
        </a:p>
      </dgm:t>
    </dgm:pt>
    <dgm:pt modelId="{563D2998-FA87-4AA5-B3A8-65A6376C2791}" type="sibTrans" cxnId="{548F8972-F7B1-453A-A7AD-2276798F37A7}">
      <dgm:prSet/>
      <dgm:spPr/>
      <dgm:t>
        <a:bodyPr/>
        <a:lstStyle/>
        <a:p>
          <a:endParaRPr lang="el-GR"/>
        </a:p>
      </dgm:t>
    </dgm:pt>
    <dgm:pt modelId="{9327FDBE-EDCD-4CE4-8869-D2113E1ED0D9}">
      <dgm:prSet phldrT="[Κείμενο]"/>
      <dgm:spPr/>
      <dgm:t>
        <a:bodyPr/>
        <a:lstStyle/>
        <a:p>
          <a:r>
            <a:rPr lang="el-GR" dirty="0"/>
            <a:t>ΑΥΞΗΣΗ</a:t>
          </a:r>
          <a:r>
            <a:rPr lang="el-GR" baseline="0" dirty="0"/>
            <a:t> ΤΗΣ ΟΙΚΟΝΟΜΙΚΗΣ ΔΡΑΣΤΗΡΙΟΤΗΤΑΣ</a:t>
          </a:r>
          <a:endParaRPr lang="el-GR" dirty="0"/>
        </a:p>
      </dgm:t>
    </dgm:pt>
    <dgm:pt modelId="{3CDC8B7E-2AB2-4387-8C86-6B143F84D33E}" type="parTrans" cxnId="{E9EFB90D-ADE9-4625-95FF-3A56C39DC7F3}">
      <dgm:prSet/>
      <dgm:spPr/>
      <dgm:t>
        <a:bodyPr/>
        <a:lstStyle/>
        <a:p>
          <a:endParaRPr lang="el-GR"/>
        </a:p>
      </dgm:t>
    </dgm:pt>
    <dgm:pt modelId="{3F854CA3-CD86-4893-BD32-69AF6153FCF1}" type="sibTrans" cxnId="{E9EFB90D-ADE9-4625-95FF-3A56C39DC7F3}">
      <dgm:prSet/>
      <dgm:spPr/>
      <dgm:t>
        <a:bodyPr/>
        <a:lstStyle/>
        <a:p>
          <a:endParaRPr lang="el-GR"/>
        </a:p>
      </dgm:t>
    </dgm:pt>
    <dgm:pt modelId="{84414948-F595-4B28-9C59-DFF0858D7571}">
      <dgm:prSet phldrT="[Κείμενο]"/>
      <dgm:spPr/>
      <dgm:t>
        <a:bodyPr/>
        <a:lstStyle/>
        <a:p>
          <a:r>
            <a:rPr lang="el-GR" dirty="0"/>
            <a:t>ΑΠΑΣΧΟΛΗΣΗ </a:t>
          </a:r>
        </a:p>
      </dgm:t>
    </dgm:pt>
    <dgm:pt modelId="{7747B628-2850-4B7E-953B-ADE312E77FD0}" type="parTrans" cxnId="{BC803ED2-F15C-4646-A2E1-E710685D8EC0}">
      <dgm:prSet/>
      <dgm:spPr/>
      <dgm:t>
        <a:bodyPr/>
        <a:lstStyle/>
        <a:p>
          <a:endParaRPr lang="el-GR"/>
        </a:p>
      </dgm:t>
    </dgm:pt>
    <dgm:pt modelId="{DD1D4253-3AEF-40ED-8613-AA30B5B9C26A}" type="sibTrans" cxnId="{BC803ED2-F15C-4646-A2E1-E710685D8EC0}">
      <dgm:prSet/>
      <dgm:spPr/>
      <dgm:t>
        <a:bodyPr/>
        <a:lstStyle/>
        <a:p>
          <a:endParaRPr lang="el-GR"/>
        </a:p>
      </dgm:t>
    </dgm:pt>
    <dgm:pt modelId="{1204F9E4-B1C1-4259-BF94-BBADCC889DFA}">
      <dgm:prSet phldrT="[Κείμενο]"/>
      <dgm:spPr/>
      <dgm:t>
        <a:bodyPr/>
        <a:lstStyle/>
        <a:p>
          <a:r>
            <a:rPr lang="el-GR" dirty="0"/>
            <a:t>ΠΡΟΣΤΑΣΙΑ</a:t>
          </a:r>
          <a:r>
            <a:rPr lang="el-GR" baseline="0" dirty="0"/>
            <a:t> ΔΑΣΩΝ</a:t>
          </a:r>
          <a:endParaRPr lang="el-GR" dirty="0"/>
        </a:p>
      </dgm:t>
    </dgm:pt>
    <dgm:pt modelId="{ACF62748-566C-47E3-A5AD-13AB0EC10A5F}" type="parTrans" cxnId="{C7F1E52E-35F0-472A-8EDE-9C1A89F5F014}">
      <dgm:prSet/>
      <dgm:spPr/>
      <dgm:t>
        <a:bodyPr/>
        <a:lstStyle/>
        <a:p>
          <a:endParaRPr lang="el-GR"/>
        </a:p>
      </dgm:t>
    </dgm:pt>
    <dgm:pt modelId="{03B17D16-E2E3-4493-B7FE-1D454049A07D}" type="sibTrans" cxnId="{C7F1E52E-35F0-472A-8EDE-9C1A89F5F014}">
      <dgm:prSet/>
      <dgm:spPr/>
      <dgm:t>
        <a:bodyPr/>
        <a:lstStyle/>
        <a:p>
          <a:endParaRPr lang="el-GR"/>
        </a:p>
      </dgm:t>
    </dgm:pt>
    <dgm:pt modelId="{0D9DB7AD-8A37-4DAC-9C6A-67D20872F8C8}" type="pres">
      <dgm:prSet presAssocID="{198D6FF8-501A-4DF5-ABD4-54E80103C7DA}" presName="Name0" presStyleCnt="0">
        <dgm:presLayoutVars>
          <dgm:dir/>
          <dgm:resizeHandles val="exact"/>
        </dgm:presLayoutVars>
      </dgm:prSet>
      <dgm:spPr/>
    </dgm:pt>
    <dgm:pt modelId="{BB5B8342-975A-4081-BEC6-1E41C880E420}" type="pres">
      <dgm:prSet presAssocID="{198D6FF8-501A-4DF5-ABD4-54E80103C7DA}" presName="cycle" presStyleCnt="0"/>
      <dgm:spPr/>
    </dgm:pt>
    <dgm:pt modelId="{3E1DCA55-4AEC-4BB4-86DE-0FCF54D7174C}" type="pres">
      <dgm:prSet presAssocID="{6047AA48-AA19-4B5A-B49D-BD8E86C44F0F}" presName="nodeFirstNode" presStyleLbl="node1" presStyleIdx="0" presStyleCnt="5">
        <dgm:presLayoutVars>
          <dgm:bulletEnabled val="1"/>
        </dgm:presLayoutVars>
      </dgm:prSet>
      <dgm:spPr/>
    </dgm:pt>
    <dgm:pt modelId="{73912591-49E3-43F1-B915-B5C9FF6641E0}" type="pres">
      <dgm:prSet presAssocID="{0307AFC2-F2AA-47F1-B969-CC943808C2AF}" presName="sibTransFirstNode" presStyleLbl="bgShp" presStyleIdx="0" presStyleCnt="1"/>
      <dgm:spPr/>
    </dgm:pt>
    <dgm:pt modelId="{0C866446-39E8-438E-B131-DBB2E4958319}" type="pres">
      <dgm:prSet presAssocID="{A1828C43-04C2-413E-9E1D-52079C624542}" presName="nodeFollowingNodes" presStyleLbl="node1" presStyleIdx="1" presStyleCnt="5">
        <dgm:presLayoutVars>
          <dgm:bulletEnabled val="1"/>
        </dgm:presLayoutVars>
      </dgm:prSet>
      <dgm:spPr/>
    </dgm:pt>
    <dgm:pt modelId="{57C4F1B5-1F27-47BC-97BA-6E10A3A711CA}" type="pres">
      <dgm:prSet presAssocID="{9327FDBE-EDCD-4CE4-8869-D2113E1ED0D9}" presName="nodeFollowingNodes" presStyleLbl="node1" presStyleIdx="2" presStyleCnt="5">
        <dgm:presLayoutVars>
          <dgm:bulletEnabled val="1"/>
        </dgm:presLayoutVars>
      </dgm:prSet>
      <dgm:spPr/>
    </dgm:pt>
    <dgm:pt modelId="{E92BB314-336D-47C9-95C2-0644BCBB1D80}" type="pres">
      <dgm:prSet presAssocID="{84414948-F595-4B28-9C59-DFF0858D7571}" presName="nodeFollowingNodes" presStyleLbl="node1" presStyleIdx="3" presStyleCnt="5">
        <dgm:presLayoutVars>
          <dgm:bulletEnabled val="1"/>
        </dgm:presLayoutVars>
      </dgm:prSet>
      <dgm:spPr/>
    </dgm:pt>
    <dgm:pt modelId="{E8129D9D-80B3-4E5F-9F64-C4E9C7DAEF51}" type="pres">
      <dgm:prSet presAssocID="{1204F9E4-B1C1-4259-BF94-BBADCC889DFA}" presName="nodeFollowingNodes" presStyleLbl="node1" presStyleIdx="4" presStyleCnt="5">
        <dgm:presLayoutVars>
          <dgm:bulletEnabled val="1"/>
        </dgm:presLayoutVars>
      </dgm:prSet>
      <dgm:spPr/>
    </dgm:pt>
  </dgm:ptLst>
  <dgm:cxnLst>
    <dgm:cxn modelId="{E9EFB90D-ADE9-4625-95FF-3A56C39DC7F3}" srcId="{198D6FF8-501A-4DF5-ABD4-54E80103C7DA}" destId="{9327FDBE-EDCD-4CE4-8869-D2113E1ED0D9}" srcOrd="2" destOrd="0" parTransId="{3CDC8B7E-2AB2-4387-8C86-6B143F84D33E}" sibTransId="{3F854CA3-CD86-4893-BD32-69AF6153FCF1}"/>
    <dgm:cxn modelId="{92D37220-8702-4DA1-96B6-FB58099BCE00}" srcId="{198D6FF8-501A-4DF5-ABD4-54E80103C7DA}" destId="{6047AA48-AA19-4B5A-B49D-BD8E86C44F0F}" srcOrd="0" destOrd="0" parTransId="{1D088C40-DF9C-4CFC-AAA3-82DD7C711E0D}" sibTransId="{0307AFC2-F2AA-47F1-B969-CC943808C2AF}"/>
    <dgm:cxn modelId="{03A86B27-8744-42BA-A29C-C076663D7A33}" type="presOf" srcId="{198D6FF8-501A-4DF5-ABD4-54E80103C7DA}" destId="{0D9DB7AD-8A37-4DAC-9C6A-67D20872F8C8}" srcOrd="0" destOrd="0" presId="urn:microsoft.com/office/officeart/2005/8/layout/cycle3"/>
    <dgm:cxn modelId="{C7F1E52E-35F0-472A-8EDE-9C1A89F5F014}" srcId="{198D6FF8-501A-4DF5-ABD4-54E80103C7DA}" destId="{1204F9E4-B1C1-4259-BF94-BBADCC889DFA}" srcOrd="4" destOrd="0" parTransId="{ACF62748-566C-47E3-A5AD-13AB0EC10A5F}" sibTransId="{03B17D16-E2E3-4493-B7FE-1D454049A07D}"/>
    <dgm:cxn modelId="{900EEA3A-A0FC-4C8F-93AB-1445385C5DD8}" type="presOf" srcId="{0307AFC2-F2AA-47F1-B969-CC943808C2AF}" destId="{73912591-49E3-43F1-B915-B5C9FF6641E0}" srcOrd="0" destOrd="0" presId="urn:microsoft.com/office/officeart/2005/8/layout/cycle3"/>
    <dgm:cxn modelId="{548F8972-F7B1-453A-A7AD-2276798F37A7}" srcId="{198D6FF8-501A-4DF5-ABD4-54E80103C7DA}" destId="{A1828C43-04C2-413E-9E1D-52079C624542}" srcOrd="1" destOrd="0" parTransId="{2EA46B43-F6A7-4A60-AB5D-20ECD5C27D45}" sibTransId="{563D2998-FA87-4AA5-B3A8-65A6376C2791}"/>
    <dgm:cxn modelId="{90BD288F-3082-4C83-AC48-52009698CDAF}" type="presOf" srcId="{84414948-F595-4B28-9C59-DFF0858D7571}" destId="{E92BB314-336D-47C9-95C2-0644BCBB1D80}" srcOrd="0" destOrd="0" presId="urn:microsoft.com/office/officeart/2005/8/layout/cycle3"/>
    <dgm:cxn modelId="{8BC769B3-89C7-4177-8F09-DDFC235C7BE6}" type="presOf" srcId="{1204F9E4-B1C1-4259-BF94-BBADCC889DFA}" destId="{E8129D9D-80B3-4E5F-9F64-C4E9C7DAEF51}" srcOrd="0" destOrd="0" presId="urn:microsoft.com/office/officeart/2005/8/layout/cycle3"/>
    <dgm:cxn modelId="{BC803ED2-F15C-4646-A2E1-E710685D8EC0}" srcId="{198D6FF8-501A-4DF5-ABD4-54E80103C7DA}" destId="{84414948-F595-4B28-9C59-DFF0858D7571}" srcOrd="3" destOrd="0" parTransId="{7747B628-2850-4B7E-953B-ADE312E77FD0}" sibTransId="{DD1D4253-3AEF-40ED-8613-AA30B5B9C26A}"/>
    <dgm:cxn modelId="{94154DD7-5A15-458C-B641-397D9FA562E4}" type="presOf" srcId="{A1828C43-04C2-413E-9E1D-52079C624542}" destId="{0C866446-39E8-438E-B131-DBB2E4958319}" srcOrd="0" destOrd="0" presId="urn:microsoft.com/office/officeart/2005/8/layout/cycle3"/>
    <dgm:cxn modelId="{5A4F3CF8-56B7-4A09-821F-B2F402CD09E9}" type="presOf" srcId="{6047AA48-AA19-4B5A-B49D-BD8E86C44F0F}" destId="{3E1DCA55-4AEC-4BB4-86DE-0FCF54D7174C}" srcOrd="0" destOrd="0" presId="urn:microsoft.com/office/officeart/2005/8/layout/cycle3"/>
    <dgm:cxn modelId="{A2271EF9-F7F4-4DE0-8116-7184F6C01B2E}" type="presOf" srcId="{9327FDBE-EDCD-4CE4-8869-D2113E1ED0D9}" destId="{57C4F1B5-1F27-47BC-97BA-6E10A3A711CA}" srcOrd="0" destOrd="0" presId="urn:microsoft.com/office/officeart/2005/8/layout/cycle3"/>
    <dgm:cxn modelId="{196F11F9-B370-4766-B9CA-6C6B8F5809EA}" type="presParOf" srcId="{0D9DB7AD-8A37-4DAC-9C6A-67D20872F8C8}" destId="{BB5B8342-975A-4081-BEC6-1E41C880E420}" srcOrd="0" destOrd="0" presId="urn:microsoft.com/office/officeart/2005/8/layout/cycle3"/>
    <dgm:cxn modelId="{4F440C96-8E89-4366-9AE1-3FFA344A9B73}" type="presParOf" srcId="{BB5B8342-975A-4081-BEC6-1E41C880E420}" destId="{3E1DCA55-4AEC-4BB4-86DE-0FCF54D7174C}" srcOrd="0" destOrd="0" presId="urn:microsoft.com/office/officeart/2005/8/layout/cycle3"/>
    <dgm:cxn modelId="{3ED5C8C3-7191-4F3E-B8EC-A109D687DAEE}" type="presParOf" srcId="{BB5B8342-975A-4081-BEC6-1E41C880E420}" destId="{73912591-49E3-43F1-B915-B5C9FF6641E0}" srcOrd="1" destOrd="0" presId="urn:microsoft.com/office/officeart/2005/8/layout/cycle3"/>
    <dgm:cxn modelId="{F39B1413-C793-4285-80B1-92D2EE7A8F4E}" type="presParOf" srcId="{BB5B8342-975A-4081-BEC6-1E41C880E420}" destId="{0C866446-39E8-438E-B131-DBB2E4958319}" srcOrd="2" destOrd="0" presId="urn:microsoft.com/office/officeart/2005/8/layout/cycle3"/>
    <dgm:cxn modelId="{E194F4E9-83CF-403F-8AD3-86999DA81822}" type="presParOf" srcId="{BB5B8342-975A-4081-BEC6-1E41C880E420}" destId="{57C4F1B5-1F27-47BC-97BA-6E10A3A711CA}" srcOrd="3" destOrd="0" presId="urn:microsoft.com/office/officeart/2005/8/layout/cycle3"/>
    <dgm:cxn modelId="{6900C478-963A-4ADB-855D-225D370B6E60}" type="presParOf" srcId="{BB5B8342-975A-4081-BEC6-1E41C880E420}" destId="{E92BB314-336D-47C9-95C2-0644BCBB1D80}" srcOrd="4" destOrd="0" presId="urn:microsoft.com/office/officeart/2005/8/layout/cycle3"/>
    <dgm:cxn modelId="{9E96DAE3-E493-4E26-89F0-9A5037D07ED7}" type="presParOf" srcId="{BB5B8342-975A-4081-BEC6-1E41C880E420}" destId="{E8129D9D-80B3-4E5F-9F64-C4E9C7DAEF51}" srcOrd="5" destOrd="0" presId="urn:microsoft.com/office/officeart/2005/8/layout/cycle3"/>
  </dgm:cxnLst>
  <dgm:bg>
    <a:solidFill>
      <a:schemeClr val="accent6">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12591-49E3-43F1-B915-B5C9FF6641E0}">
      <dsp:nvSpPr>
        <dsp:cNvPr id="0" name=""/>
        <dsp:cNvSpPr/>
      </dsp:nvSpPr>
      <dsp:spPr>
        <a:xfrm>
          <a:off x="2804364" y="-32504"/>
          <a:ext cx="4906871" cy="4906871"/>
        </a:xfrm>
        <a:prstGeom prst="circularArrow">
          <a:avLst>
            <a:gd name="adj1" fmla="val 5544"/>
            <a:gd name="adj2" fmla="val 330680"/>
            <a:gd name="adj3" fmla="val 13736939"/>
            <a:gd name="adj4" fmla="val 17409737"/>
            <a:gd name="adj5" fmla="val 5757"/>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DCA55-4AEC-4BB4-86DE-0FCF54D7174C}">
      <dsp:nvSpPr>
        <dsp:cNvPr id="0" name=""/>
        <dsp:cNvSpPr/>
      </dsp:nvSpPr>
      <dsp:spPr>
        <a:xfrm>
          <a:off x="4089685" y="770"/>
          <a:ext cx="2336229" cy="1168114"/>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ΔΑΣΟΣ</a:t>
          </a:r>
        </a:p>
      </dsp:txBody>
      <dsp:txXfrm>
        <a:off x="4089685" y="770"/>
        <a:ext cx="2336229" cy="1168114"/>
      </dsp:txXfrm>
    </dsp:sp>
    <dsp:sp modelId="{0C866446-39E8-438E-B131-DBB2E4958319}">
      <dsp:nvSpPr>
        <dsp:cNvPr id="0" name=""/>
        <dsp:cNvSpPr/>
      </dsp:nvSpPr>
      <dsp:spPr>
        <a:xfrm>
          <a:off x="6079754" y="1446640"/>
          <a:ext cx="2336229" cy="1168114"/>
        </a:xfrm>
        <a:prstGeom prst="roundRect">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ΑΠΟΛΗΨΗ ΔΑΣΙΚΗΣ ΒΙΟΜΑΖΑΣ</a:t>
          </a:r>
        </a:p>
      </dsp:txBody>
      <dsp:txXfrm>
        <a:off x="6079754" y="1446640"/>
        <a:ext cx="2336229" cy="1168114"/>
      </dsp:txXfrm>
    </dsp:sp>
    <dsp:sp modelId="{57C4F1B5-1F27-47BC-97BA-6E10A3A711CA}">
      <dsp:nvSpPr>
        <dsp:cNvPr id="0" name=""/>
        <dsp:cNvSpPr/>
      </dsp:nvSpPr>
      <dsp:spPr>
        <a:xfrm>
          <a:off x="5319615" y="3786106"/>
          <a:ext cx="2336229" cy="1168114"/>
        </a:xfrm>
        <a:prstGeom prst="roundRect">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ΑΥΞΗΣΗ</a:t>
          </a:r>
          <a:r>
            <a:rPr lang="el-GR" sz="2100" kern="1200" baseline="0" dirty="0"/>
            <a:t> ΤΗΣ ΟΙΚΟΝΟΜΙΚΗΣ ΔΡΑΣΤΗΡΙΟΤΗΤΑΣ</a:t>
          </a:r>
          <a:endParaRPr lang="el-GR" sz="2100" kern="1200" dirty="0"/>
        </a:p>
      </dsp:txBody>
      <dsp:txXfrm>
        <a:off x="5319615" y="3786106"/>
        <a:ext cx="2336229" cy="1168114"/>
      </dsp:txXfrm>
    </dsp:sp>
    <dsp:sp modelId="{E92BB314-336D-47C9-95C2-0644BCBB1D80}">
      <dsp:nvSpPr>
        <dsp:cNvPr id="0" name=""/>
        <dsp:cNvSpPr/>
      </dsp:nvSpPr>
      <dsp:spPr>
        <a:xfrm>
          <a:off x="2859754" y="3786106"/>
          <a:ext cx="2336229" cy="1168114"/>
        </a:xfrm>
        <a:prstGeom prst="roundRect">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ΑΠΑΣΧΟΛΗΣΗ </a:t>
          </a:r>
        </a:p>
      </dsp:txBody>
      <dsp:txXfrm>
        <a:off x="2859754" y="3786106"/>
        <a:ext cx="2336229" cy="1168114"/>
      </dsp:txXfrm>
    </dsp:sp>
    <dsp:sp modelId="{E8129D9D-80B3-4E5F-9F64-C4E9C7DAEF51}">
      <dsp:nvSpPr>
        <dsp:cNvPr id="0" name=""/>
        <dsp:cNvSpPr/>
      </dsp:nvSpPr>
      <dsp:spPr>
        <a:xfrm>
          <a:off x="2099616" y="1446640"/>
          <a:ext cx="2336229" cy="1168114"/>
        </a:xfrm>
        <a:prstGeom prst="roundRect">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ΠΡΟΣΤΑΣΙΑ</a:t>
          </a:r>
          <a:r>
            <a:rPr lang="el-GR" sz="2100" kern="1200" baseline="0" dirty="0"/>
            <a:t> ΔΑΣΩΝ</a:t>
          </a:r>
          <a:endParaRPr lang="el-GR" sz="2100" kern="1200" dirty="0"/>
        </a:p>
      </dsp:txBody>
      <dsp:txXfrm>
        <a:off x="2099616" y="1446640"/>
        <a:ext cx="2336229" cy="116811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9B7AD-32D2-43FF-8B05-D965B718B03F}" type="datetimeFigureOut">
              <a:rPr lang="el-GR" smtClean="0"/>
              <a:pPr/>
              <a:t>3/6/2024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CBCDC-B1E8-403E-BEA3-A69C65CD4613}" type="slidenum">
              <a:rPr lang="el-GR" smtClean="0"/>
              <a:pPr/>
              <a:t>‹#›</a:t>
            </a:fld>
            <a:endParaRPr lang="el-GR"/>
          </a:p>
        </p:txBody>
      </p:sp>
    </p:spTree>
    <p:extLst>
      <p:ext uri="{BB962C8B-B14F-4D97-AF65-F5344CB8AC3E}">
        <p14:creationId xmlns:p14="http://schemas.microsoft.com/office/powerpoint/2010/main" val="275449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565d7c642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565d7c642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825067-2FCE-659D-2286-C33D0ED7456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6C6CF36-9BA3-E517-AF0A-548090EFC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2E1C86A-78CB-026D-29ED-3303000C4AF9}"/>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5C27C29B-BF11-DF9B-E97B-3A662DDD3D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915E92-FD20-F8E4-E599-99A3E79C6B35}"/>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1677258915"/>
      </p:ext>
    </p:extLst>
  </p:cSld>
  <p:clrMapOvr>
    <a:masterClrMapping/>
  </p:clrMapOvr>
  <p:transition spd="slow" advClick="0" advTm="0">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2512D3-5EF2-06E9-FC4C-32A5FF89C48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1D8B1DC-C667-EC9A-0294-F1EEE6ADC7B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6020443-263C-DF48-F46D-7C716A87B518}"/>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A1BBE039-5C94-5CDC-DDF3-53CBB8697A0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7BCA5B2-B6BF-034F-B1AF-193EF4919654}"/>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1079340581"/>
      </p:ext>
    </p:extLst>
  </p:cSld>
  <p:clrMapOvr>
    <a:masterClrMapping/>
  </p:clrMapOvr>
  <p:transition spd="slow" advClick="0" advTm="0">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0AD08C7-2137-4D7F-5BED-D5FDCB48B26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5EFC117-20C0-EFAE-C002-513AF8B5CF9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0A004E2-BF65-BB20-EAF6-E2288B8E12A9}"/>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D9A9D827-CA73-62FB-E882-77DA2961380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6C86E9A-2749-71FC-398F-22AEF6FD8F66}"/>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294134210"/>
      </p:ext>
    </p:extLst>
  </p:cSld>
  <p:clrMapOvr>
    <a:masterClrMapping/>
  </p:clrMapOvr>
  <p:transition spd="slow" advClick="0" advTm="0">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3_Text_2Colum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A9F47F9-D1CA-4854-9755-E2C2E5542646}"/>
              </a:ext>
            </a:extLst>
          </p:cNvPr>
          <p:cNvSpPr>
            <a:spLocks noGrp="1"/>
          </p:cNvSpPr>
          <p:nvPr>
            <p:ph type="title"/>
          </p:nvPr>
        </p:nvSpPr>
        <p:spPr>
          <a:xfrm>
            <a:off x="622742" y="101068"/>
            <a:ext cx="10946516" cy="461665"/>
          </a:xfrm>
        </p:spPr>
        <p:txBody>
          <a:bodyPr/>
          <a:lstStyle>
            <a:lvl1pPr>
              <a:defRPr>
                <a:solidFill>
                  <a:schemeClr val="accent2">
                    <a:lumMod val="50000"/>
                  </a:schemeClr>
                </a:solidFill>
                <a:latin typeface="+mn-lt"/>
              </a:defRPr>
            </a:lvl1pPr>
          </a:lstStyle>
          <a:p>
            <a:r>
              <a:rPr lang="el-GR"/>
              <a:t>Στυλ κύριου τίτλου</a:t>
            </a:r>
            <a:endParaRPr lang="en-US"/>
          </a:p>
        </p:txBody>
      </p:sp>
      <p:sp>
        <p:nvSpPr>
          <p:cNvPr id="7" name="Text Placeholder 3">
            <a:extLst>
              <a:ext uri="{FF2B5EF4-FFF2-40B4-BE49-F238E27FC236}">
                <a16:creationId xmlns:a16="http://schemas.microsoft.com/office/drawing/2014/main" id="{EC573FD7-079D-453D-A0D4-EFE0C7E75F2A}"/>
              </a:ext>
            </a:extLst>
          </p:cNvPr>
          <p:cNvSpPr>
            <a:spLocks noGrp="1"/>
          </p:cNvSpPr>
          <p:nvPr>
            <p:ph type="body" sz="quarter" idx="17"/>
          </p:nvPr>
        </p:nvSpPr>
        <p:spPr>
          <a:xfrm>
            <a:off x="622129" y="966036"/>
            <a:ext cx="5302498" cy="5421036"/>
          </a:xfrm>
        </p:spPr>
        <p:txBody>
          <a:bodyPr/>
          <a:lstStyle>
            <a:lvl6pPr marL="410526" marR="0"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lvl6pPr>
            <a:lvl7pPr marL="205263" marR="0" indent="-205263" algn="l" defTabSz="1149408" rtl="0" eaLnBrk="1" fontAlgn="auto" latinLnBrk="0" hangingPunct="1">
              <a:lnSpc>
                <a:spcPct val="100000"/>
              </a:lnSpc>
              <a:spcBef>
                <a:spcPts val="0"/>
              </a:spcBef>
              <a:spcAft>
                <a:spcPts val="684"/>
              </a:spcAft>
              <a:buClrTx/>
              <a:buSzTx/>
              <a:buFont typeface="+mj-lt"/>
              <a:buAutoNum type="arabicPeriod"/>
              <a:tabLst/>
              <a:defRPr/>
            </a:lvl7pPr>
            <a:lvl8pPr marL="410526" marR="0" indent="-205263" algn="l" defTabSz="1149408" rtl="0" eaLnBrk="1" fontAlgn="auto" latinLnBrk="0" hangingPunct="1">
              <a:lnSpc>
                <a:spcPct val="100000"/>
              </a:lnSpc>
              <a:spcBef>
                <a:spcPts val="0"/>
              </a:spcBef>
              <a:spcAft>
                <a:spcPts val="684"/>
              </a:spcAft>
              <a:buClrTx/>
              <a:buSzTx/>
              <a:buFont typeface="+mj-lt"/>
              <a:buAutoNum type="alphaLcPeriod"/>
              <a:tabLst/>
              <a:defRPr/>
            </a:lvl8pPr>
            <a:lvl9pPr marL="0" marR="0" indent="0" algn="l" defTabSz="1149408" rtl="0" eaLnBrk="1" fontAlgn="auto" latinLnBrk="0" hangingPunct="1">
              <a:lnSpc>
                <a:spcPct val="90000"/>
              </a:lnSpc>
              <a:spcBef>
                <a:spcPts val="0"/>
              </a:spcBef>
              <a:spcAft>
                <a:spcPts val="684"/>
              </a:spcAft>
              <a:buClrTx/>
              <a:buSzTx/>
              <a:buFontTx/>
              <a:buNone/>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a:p>
            <a:pPr marL="410526" marR="0" lvl="5"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pPr>
            <a:r>
              <a:rPr kumimoji="0" lang="en-US" sz="998" b="0" i="0" u="none" strike="noStrike" kern="1200" cap="none" spc="0" normalizeH="0" baseline="0" noProof="0">
                <a:ln>
                  <a:noFill/>
                </a:ln>
                <a:solidFill>
                  <a:prstClr val="black"/>
                </a:solidFill>
                <a:effectLst/>
                <a:uLnTx/>
                <a:uFillTx/>
                <a:latin typeface="+mn-lt"/>
                <a:ea typeface="+mn-ea"/>
                <a:cs typeface="+mn-cs"/>
              </a:rPr>
              <a:t>Sixth level</a:t>
            </a:r>
          </a:p>
          <a:p>
            <a:pPr marL="205263" marR="0" lvl="6" indent="-205263" algn="l" defTabSz="1149408" rtl="0" eaLnBrk="1" fontAlgn="auto" latinLnBrk="0" hangingPunct="1">
              <a:lnSpc>
                <a:spcPct val="100000"/>
              </a:lnSpc>
              <a:spcBef>
                <a:spcPts val="0"/>
              </a:spcBef>
              <a:spcAft>
                <a:spcPts val="684"/>
              </a:spcAft>
              <a:buClrTx/>
              <a:buSzTx/>
              <a:buFont typeface="+mj-lt"/>
              <a:buAutoNum type="arabicPeriod"/>
              <a:tabLst/>
              <a:defRPr/>
            </a:pPr>
            <a:r>
              <a:rPr kumimoji="0" lang="en-US" sz="998" b="0" i="0" u="none" strike="noStrike" kern="1200" cap="none" spc="0" normalizeH="0" baseline="0" noProof="0">
                <a:ln>
                  <a:noFill/>
                </a:ln>
                <a:solidFill>
                  <a:prstClr val="black"/>
                </a:solidFill>
                <a:effectLst/>
                <a:uLnTx/>
                <a:uFillTx/>
                <a:latin typeface="+mn-lt"/>
                <a:ea typeface="+mn-ea"/>
                <a:cs typeface="+mn-cs"/>
              </a:rPr>
              <a:t>Seventh level</a:t>
            </a:r>
          </a:p>
          <a:p>
            <a:pPr marL="410526" marR="0" lvl="7" indent="-205263" algn="l" defTabSz="1149408" rtl="0" eaLnBrk="1" fontAlgn="auto" latinLnBrk="0" hangingPunct="1">
              <a:lnSpc>
                <a:spcPct val="100000"/>
              </a:lnSpc>
              <a:spcBef>
                <a:spcPts val="0"/>
              </a:spcBef>
              <a:spcAft>
                <a:spcPts val="684"/>
              </a:spcAft>
              <a:buClrTx/>
              <a:buSzTx/>
              <a:buFont typeface="+mj-lt"/>
              <a:buAutoNum type="alphaLcPeriod"/>
              <a:tabLst/>
              <a:defRPr/>
            </a:pPr>
            <a:r>
              <a:rPr kumimoji="0" lang="en-US" sz="998" b="0" i="0" u="none" strike="noStrike" kern="1200" cap="none" spc="0" normalizeH="0" baseline="0" noProof="0">
                <a:ln>
                  <a:noFill/>
                </a:ln>
                <a:solidFill>
                  <a:prstClr val="black"/>
                </a:solidFill>
                <a:effectLst/>
                <a:uLnTx/>
                <a:uFillTx/>
                <a:latin typeface="+mn-lt"/>
                <a:ea typeface="+mn-ea"/>
                <a:cs typeface="+mn-cs"/>
              </a:rPr>
              <a:t>Eight level</a:t>
            </a:r>
          </a:p>
          <a:p>
            <a:pPr marL="0" marR="0" lvl="8" indent="0" algn="l" defTabSz="1149408" rtl="0" eaLnBrk="1" fontAlgn="auto" latinLnBrk="0" hangingPunct="1">
              <a:lnSpc>
                <a:spcPct val="90000"/>
              </a:lnSpc>
              <a:spcBef>
                <a:spcPts val="0"/>
              </a:spcBef>
              <a:spcAft>
                <a:spcPts val="684"/>
              </a:spcAft>
              <a:buClrTx/>
              <a:buSzTx/>
              <a:buFontTx/>
              <a:buNone/>
              <a:tabLst/>
              <a:defRPr/>
            </a:pPr>
            <a:r>
              <a:rPr kumimoji="0" lang="en-US" sz="1452" b="0" i="0" u="none" strike="noStrike" kern="1200" cap="none" spc="0" normalizeH="0" baseline="0" noProof="0">
                <a:ln>
                  <a:noFill/>
                </a:ln>
                <a:solidFill>
                  <a:srgbClr val="4F2D7F"/>
                </a:solidFill>
                <a:effectLst/>
                <a:uLnTx/>
                <a:uFillTx/>
                <a:latin typeface="+mn-lt"/>
                <a:ea typeface="+mn-ea"/>
                <a:cs typeface="+mn-cs"/>
              </a:rPr>
              <a:t>Eighth level</a:t>
            </a:r>
          </a:p>
          <a:p>
            <a:pPr lvl="4"/>
            <a:endParaRPr lang="el-GR"/>
          </a:p>
        </p:txBody>
      </p:sp>
      <p:sp>
        <p:nvSpPr>
          <p:cNvPr id="8" name="Text Placeholder 3">
            <a:extLst>
              <a:ext uri="{FF2B5EF4-FFF2-40B4-BE49-F238E27FC236}">
                <a16:creationId xmlns:a16="http://schemas.microsoft.com/office/drawing/2014/main" id="{528C8AA3-050E-4906-B0A6-E6A4A06C271C}"/>
              </a:ext>
            </a:extLst>
          </p:cNvPr>
          <p:cNvSpPr>
            <a:spLocks noGrp="1"/>
          </p:cNvSpPr>
          <p:nvPr>
            <p:ph type="body" sz="quarter" idx="18"/>
          </p:nvPr>
        </p:nvSpPr>
        <p:spPr>
          <a:xfrm>
            <a:off x="6264160" y="966037"/>
            <a:ext cx="5302498" cy="5474497"/>
          </a:xfrm>
        </p:spPr>
        <p:txBody>
          <a:bodyPr/>
          <a:lstStyle>
            <a:lvl6pPr marL="410526" marR="0"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lvl6pPr>
            <a:lvl7pPr marL="205263" marR="0" indent="-205263" algn="l" defTabSz="1149408" rtl="0" eaLnBrk="1" fontAlgn="auto" latinLnBrk="0" hangingPunct="1">
              <a:lnSpc>
                <a:spcPct val="100000"/>
              </a:lnSpc>
              <a:spcBef>
                <a:spcPts val="0"/>
              </a:spcBef>
              <a:spcAft>
                <a:spcPts val="684"/>
              </a:spcAft>
              <a:buClrTx/>
              <a:buSzTx/>
              <a:buFont typeface="+mj-lt"/>
              <a:buAutoNum type="arabicPeriod"/>
              <a:tabLst/>
              <a:defRPr/>
            </a:lvl7pPr>
            <a:lvl8pPr marL="410526" marR="0" indent="-205263" algn="l" defTabSz="1149408" rtl="0" eaLnBrk="1" fontAlgn="auto" latinLnBrk="0" hangingPunct="1">
              <a:lnSpc>
                <a:spcPct val="100000"/>
              </a:lnSpc>
              <a:spcBef>
                <a:spcPts val="0"/>
              </a:spcBef>
              <a:spcAft>
                <a:spcPts val="684"/>
              </a:spcAft>
              <a:buClrTx/>
              <a:buSzTx/>
              <a:buFont typeface="+mj-lt"/>
              <a:buAutoNum type="alphaLcPeriod"/>
              <a:tabLst/>
              <a:defRPr/>
            </a:lvl8pPr>
            <a:lvl9pPr marL="0" marR="0" indent="0" algn="l" defTabSz="1149408" rtl="0" eaLnBrk="1" fontAlgn="auto" latinLnBrk="0" hangingPunct="1">
              <a:lnSpc>
                <a:spcPct val="90000"/>
              </a:lnSpc>
              <a:spcBef>
                <a:spcPts val="0"/>
              </a:spcBef>
              <a:spcAft>
                <a:spcPts val="684"/>
              </a:spcAft>
              <a:buClrTx/>
              <a:buSzTx/>
              <a:buFontTx/>
              <a:buNone/>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a:p>
            <a:pPr marL="410526" marR="0" lvl="5"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pPr>
            <a:r>
              <a:rPr kumimoji="0" lang="en-US" sz="998" b="0" i="0" u="none" strike="noStrike" kern="1200" cap="none" spc="0" normalizeH="0" baseline="0" noProof="0">
                <a:ln>
                  <a:noFill/>
                </a:ln>
                <a:solidFill>
                  <a:prstClr val="black"/>
                </a:solidFill>
                <a:effectLst/>
                <a:uLnTx/>
                <a:uFillTx/>
                <a:latin typeface="+mn-lt"/>
                <a:ea typeface="+mn-ea"/>
                <a:cs typeface="+mn-cs"/>
              </a:rPr>
              <a:t>Sixth level</a:t>
            </a:r>
          </a:p>
          <a:p>
            <a:pPr marL="205263" marR="0" lvl="6" indent="-205263" algn="l" defTabSz="1149408" rtl="0" eaLnBrk="1" fontAlgn="auto" latinLnBrk="0" hangingPunct="1">
              <a:lnSpc>
                <a:spcPct val="100000"/>
              </a:lnSpc>
              <a:spcBef>
                <a:spcPts val="0"/>
              </a:spcBef>
              <a:spcAft>
                <a:spcPts val="684"/>
              </a:spcAft>
              <a:buClrTx/>
              <a:buSzTx/>
              <a:buFont typeface="+mj-lt"/>
              <a:buAutoNum type="arabicPeriod"/>
              <a:tabLst/>
              <a:defRPr/>
            </a:pPr>
            <a:r>
              <a:rPr kumimoji="0" lang="en-US" sz="998" b="0" i="0" u="none" strike="noStrike" kern="1200" cap="none" spc="0" normalizeH="0" baseline="0" noProof="0">
                <a:ln>
                  <a:noFill/>
                </a:ln>
                <a:solidFill>
                  <a:prstClr val="black"/>
                </a:solidFill>
                <a:effectLst/>
                <a:uLnTx/>
                <a:uFillTx/>
                <a:latin typeface="+mn-lt"/>
                <a:ea typeface="+mn-ea"/>
                <a:cs typeface="+mn-cs"/>
              </a:rPr>
              <a:t>Seventh level</a:t>
            </a:r>
          </a:p>
          <a:p>
            <a:pPr marL="410526" marR="0" lvl="7" indent="-205263" algn="l" defTabSz="1149408" rtl="0" eaLnBrk="1" fontAlgn="auto" latinLnBrk="0" hangingPunct="1">
              <a:lnSpc>
                <a:spcPct val="100000"/>
              </a:lnSpc>
              <a:spcBef>
                <a:spcPts val="0"/>
              </a:spcBef>
              <a:spcAft>
                <a:spcPts val="684"/>
              </a:spcAft>
              <a:buClrTx/>
              <a:buSzTx/>
              <a:buFont typeface="+mj-lt"/>
              <a:buAutoNum type="alphaLcPeriod"/>
              <a:tabLst/>
              <a:defRPr/>
            </a:pPr>
            <a:r>
              <a:rPr kumimoji="0" lang="en-US" sz="998" b="0" i="0" u="none" strike="noStrike" kern="1200" cap="none" spc="0" normalizeH="0" baseline="0" noProof="0">
                <a:ln>
                  <a:noFill/>
                </a:ln>
                <a:solidFill>
                  <a:prstClr val="black"/>
                </a:solidFill>
                <a:effectLst/>
                <a:uLnTx/>
                <a:uFillTx/>
                <a:latin typeface="+mn-lt"/>
                <a:ea typeface="+mn-ea"/>
                <a:cs typeface="+mn-cs"/>
              </a:rPr>
              <a:t>Eight level</a:t>
            </a:r>
          </a:p>
          <a:p>
            <a:pPr marL="0" marR="0" lvl="8" indent="0" algn="l" defTabSz="1149408" rtl="0" eaLnBrk="1" fontAlgn="auto" latinLnBrk="0" hangingPunct="1">
              <a:lnSpc>
                <a:spcPct val="90000"/>
              </a:lnSpc>
              <a:spcBef>
                <a:spcPts val="0"/>
              </a:spcBef>
              <a:spcAft>
                <a:spcPts val="684"/>
              </a:spcAft>
              <a:buClrTx/>
              <a:buSzTx/>
              <a:buFontTx/>
              <a:buNone/>
              <a:tabLst/>
              <a:defRPr/>
            </a:pPr>
            <a:r>
              <a:rPr kumimoji="0" lang="en-US" sz="1452" b="0" i="0" u="none" strike="noStrike" kern="1200" cap="none" spc="0" normalizeH="0" baseline="0" noProof="0">
                <a:ln>
                  <a:noFill/>
                </a:ln>
                <a:solidFill>
                  <a:srgbClr val="4F2D7F"/>
                </a:solidFill>
                <a:effectLst/>
                <a:uLnTx/>
                <a:uFillTx/>
                <a:latin typeface="+mn-lt"/>
                <a:ea typeface="+mn-ea"/>
                <a:cs typeface="+mn-cs"/>
              </a:rPr>
              <a:t>Eighth level</a:t>
            </a:r>
          </a:p>
          <a:p>
            <a:pPr lvl="4"/>
            <a:endParaRPr lang="el-GR"/>
          </a:p>
        </p:txBody>
      </p:sp>
    </p:spTree>
    <p:extLst>
      <p:ext uri="{BB962C8B-B14F-4D97-AF65-F5344CB8AC3E}">
        <p14:creationId xmlns:p14="http://schemas.microsoft.com/office/powerpoint/2010/main" val="1312511711"/>
      </p:ext>
    </p:extLst>
  </p:cSld>
  <p:clrMapOvr>
    <a:masterClrMapping/>
  </p:clrMapOvr>
  <p:transition spd="slow" advClick="0" advTm="0">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42D9D8-254A-75AF-1986-46CED97E6E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E1DBA22-4D1C-51BF-AA7B-998C3DBC0CF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6977FCB-AB6B-C67C-60E3-9A31C815AA9D}"/>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418D2D6B-5BA7-BF88-27A2-73B0186C468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73796AD-F93F-3CC3-9CFD-04DADC8149F8}"/>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2864916319"/>
      </p:ext>
    </p:extLst>
  </p:cSld>
  <p:clrMapOvr>
    <a:masterClrMapping/>
  </p:clrMapOvr>
  <p:transition spd="slow" advClick="0" advTm="0">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BD0C8-E70B-8CB4-25B1-34762985C0A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E2D86A7-2C14-EAD3-3B91-712087970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598A05E-9D88-278E-2E97-792D3696F4D5}"/>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1F90F6B5-45DE-D716-7B0B-A8DF4994CD3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A15F0F9-A887-A744-3A49-2181DFA89C03}"/>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936904737"/>
      </p:ext>
    </p:extLst>
  </p:cSld>
  <p:clrMapOvr>
    <a:masterClrMapping/>
  </p:clrMapOvr>
  <p:transition spd="slow" advClick="0" advTm="0">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4EB405-9CC9-234A-34F7-17BFDB13342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30B66A2-EB67-22D0-6C1A-F1F83BE9AFF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F58A500-F335-04D6-7DA6-FD940018805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F91EC15-3BFE-D400-59D4-CC50FD0E4C4B}"/>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6" name="Θέση υποσέλιδου 5">
            <a:extLst>
              <a:ext uri="{FF2B5EF4-FFF2-40B4-BE49-F238E27FC236}">
                <a16:creationId xmlns:a16="http://schemas.microsoft.com/office/drawing/2014/main" id="{0E03A82C-52CE-CC76-EDA5-63824806E90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EEE4DEF-A23E-A042-6ECD-534D76FE9BAA}"/>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3143308022"/>
      </p:ext>
    </p:extLst>
  </p:cSld>
  <p:clrMapOvr>
    <a:masterClrMapping/>
  </p:clrMapOvr>
  <p:transition spd="slow" advClick="0" advTm="0">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E5970E-4FDF-3014-8116-FCD1E6C04CC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4E21CC8-2B73-B7A8-08FF-C2426DF8D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4F2D893-1B4B-7E56-32D6-7B7C346666B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FEAB279-FB72-064C-B418-8BEF332BD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9219AEB-98CF-3962-09FC-0698089730A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E996151-CF32-5AF5-F568-E6C663AB2D06}"/>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8" name="Θέση υποσέλιδου 7">
            <a:extLst>
              <a:ext uri="{FF2B5EF4-FFF2-40B4-BE49-F238E27FC236}">
                <a16:creationId xmlns:a16="http://schemas.microsoft.com/office/drawing/2014/main" id="{B855CC78-BA69-4695-C6E2-DA5E60E75D9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AA68EC5-5403-1478-6D56-F6B40A9A3506}"/>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604991359"/>
      </p:ext>
    </p:extLst>
  </p:cSld>
  <p:clrMapOvr>
    <a:masterClrMapping/>
  </p:clrMapOvr>
  <p:transition spd="slow" advClick="0" advTm="0">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D0ED74-B676-26C6-442D-5E63936F511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C1B030A-4B6A-653C-DA5A-8D3730323E50}"/>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4" name="Θέση υποσέλιδου 3">
            <a:extLst>
              <a:ext uri="{FF2B5EF4-FFF2-40B4-BE49-F238E27FC236}">
                <a16:creationId xmlns:a16="http://schemas.microsoft.com/office/drawing/2014/main" id="{A68F468D-5AE4-C429-C19C-A892B5FDED9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1F1F33B-A3DB-B009-3188-8885DBA78A7F}"/>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509456879"/>
      </p:ext>
    </p:extLst>
  </p:cSld>
  <p:clrMapOvr>
    <a:masterClrMapping/>
  </p:clrMapOvr>
  <p:transition spd="slow" advClick="0" advTm="0">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47EC7C7-B611-7FF6-A35F-1239C6B565EB}"/>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3" name="Θέση υποσέλιδου 2">
            <a:extLst>
              <a:ext uri="{FF2B5EF4-FFF2-40B4-BE49-F238E27FC236}">
                <a16:creationId xmlns:a16="http://schemas.microsoft.com/office/drawing/2014/main" id="{99F1C6D8-D8F4-7F32-63C0-478CAA98C86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17A5ED0-F642-A546-2DE3-2BDC0D8415D8}"/>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2953077821"/>
      </p:ext>
    </p:extLst>
  </p:cSld>
  <p:clrMapOvr>
    <a:masterClrMapping/>
  </p:clrMapOvr>
  <p:transition spd="slow" advClick="0" advTm="0">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AC9F0C-E459-DCD5-37BC-F3DBC126142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AAA85E7-6743-D394-AB2F-4EB62734C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0B293B6-4A67-3F90-E12E-69C92AE73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8E9CF-07B8-D004-C7D1-13F87FA24818}"/>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6" name="Θέση υποσέλιδου 5">
            <a:extLst>
              <a:ext uri="{FF2B5EF4-FFF2-40B4-BE49-F238E27FC236}">
                <a16:creationId xmlns:a16="http://schemas.microsoft.com/office/drawing/2014/main" id="{234410F0-6D1B-DD74-AA58-7FA1B40D7BB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62DD33B-3FD9-DDEE-EDE6-CFFB66461986}"/>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605300978"/>
      </p:ext>
    </p:extLst>
  </p:cSld>
  <p:clrMapOvr>
    <a:masterClrMapping/>
  </p:clrMapOvr>
  <p:transition spd="slow" advClick="0" advTm="0">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A1CD38-728F-3951-4FA0-05B9847B11D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E6983B5-A6FB-DC9D-9706-4113FB9FB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4D9E507-C60E-5724-8C04-2732DE3A0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C6B5E9B-A575-5FEC-DFAF-D9B07B352820}"/>
              </a:ext>
            </a:extLst>
          </p:cNvPr>
          <p:cNvSpPr>
            <a:spLocks noGrp="1"/>
          </p:cNvSpPr>
          <p:nvPr>
            <p:ph type="dt" sz="half" idx="10"/>
          </p:nvPr>
        </p:nvSpPr>
        <p:spPr/>
        <p:txBody>
          <a:bodyPr/>
          <a:lstStyle/>
          <a:p>
            <a:fld id="{E269B002-9308-4FA1-B2FA-68186A44F27D}" type="datetimeFigureOut">
              <a:rPr lang="el-GR" smtClean="0"/>
              <a:pPr/>
              <a:t>3/6/2024</a:t>
            </a:fld>
            <a:endParaRPr lang="el-GR"/>
          </a:p>
        </p:txBody>
      </p:sp>
      <p:sp>
        <p:nvSpPr>
          <p:cNvPr id="6" name="Θέση υποσέλιδου 5">
            <a:extLst>
              <a:ext uri="{FF2B5EF4-FFF2-40B4-BE49-F238E27FC236}">
                <a16:creationId xmlns:a16="http://schemas.microsoft.com/office/drawing/2014/main" id="{E5689CB3-A264-51F9-85EF-344585266C1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99DEF0C-B2AC-7610-8CD9-9AB22086A4B1}"/>
              </a:ext>
            </a:extLst>
          </p:cNvPr>
          <p:cNvSpPr>
            <a:spLocks noGrp="1"/>
          </p:cNvSpPr>
          <p:nvPr>
            <p:ph type="sldNum" sz="quarter" idx="12"/>
          </p:nvPr>
        </p:nvSpPr>
        <p:spPr/>
        <p:txBody>
          <a:bodyPr/>
          <a:lstStyle/>
          <a:p>
            <a:fld id="{35969AFD-6603-4022-8109-E6D611A81340}" type="slidenum">
              <a:rPr lang="el-GR" smtClean="0"/>
              <a:pPr/>
              <a:t>‹#›</a:t>
            </a:fld>
            <a:endParaRPr lang="el-GR"/>
          </a:p>
        </p:txBody>
      </p:sp>
    </p:spTree>
    <p:extLst>
      <p:ext uri="{BB962C8B-B14F-4D97-AF65-F5344CB8AC3E}">
        <p14:creationId xmlns:p14="http://schemas.microsoft.com/office/powerpoint/2010/main" val="521640809"/>
      </p:ext>
    </p:extLst>
  </p:cSld>
  <p:clrMapOvr>
    <a:masterClrMapping/>
  </p:clrMapOvr>
  <p:transition spd="slow" advClick="0" advTm="0">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964391C-ED41-F3D2-D573-78E9E91DB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F8E4260-151B-97D3-3701-A1039B891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E8F4806-C356-0A20-C56A-922BCD98E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9B002-9308-4FA1-B2FA-68186A44F27D}" type="datetimeFigureOut">
              <a:rPr lang="el-GR" smtClean="0"/>
              <a:pPr/>
              <a:t>3/6/2024</a:t>
            </a:fld>
            <a:endParaRPr lang="el-GR"/>
          </a:p>
        </p:txBody>
      </p:sp>
      <p:sp>
        <p:nvSpPr>
          <p:cNvPr id="5" name="Θέση υποσέλιδου 4">
            <a:extLst>
              <a:ext uri="{FF2B5EF4-FFF2-40B4-BE49-F238E27FC236}">
                <a16:creationId xmlns:a16="http://schemas.microsoft.com/office/drawing/2014/main" id="{DDC2FF1C-AF0B-FD4E-CACC-F99CC70EE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0BF97C1-7867-A59D-4C45-07634AEFF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69AFD-6603-4022-8109-E6D611A81340}" type="slidenum">
              <a:rPr lang="el-GR" smtClean="0"/>
              <a:pPr/>
              <a:t>‹#›</a:t>
            </a:fld>
            <a:endParaRPr lang="el-GR"/>
          </a:p>
        </p:txBody>
      </p:sp>
    </p:spTree>
    <p:extLst>
      <p:ext uri="{BB962C8B-B14F-4D97-AF65-F5344CB8AC3E}">
        <p14:creationId xmlns:p14="http://schemas.microsoft.com/office/powerpoint/2010/main" val="307432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0">
    <p:cover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67A5186C-3438-4D83-A03D-BD8A5E2D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1" name="Rectangle 3080">
            <a:extLst>
              <a:ext uri="{FF2B5EF4-FFF2-40B4-BE49-F238E27FC236}">
                <a16:creationId xmlns:a16="http://schemas.microsoft.com/office/drawing/2014/main" id="{2711ECFE-01EE-4CDB-B3C1-AC7B9FDB7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59"/>
            <a:ext cx="12191999" cy="4112241"/>
          </a:xfrm>
          <a:prstGeom prst="rect">
            <a:avLst/>
          </a:prstGeom>
          <a:ln>
            <a:noFill/>
          </a:ln>
          <a:effectLst>
            <a:outerShdw blurRad="508000" dist="254000" dir="39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83" name="Rectangle 3082">
            <a:extLst>
              <a:ext uri="{FF2B5EF4-FFF2-40B4-BE49-F238E27FC236}">
                <a16:creationId xmlns:a16="http://schemas.microsoft.com/office/drawing/2014/main" id="{0ABA7601-3067-A7A7-88C9-AC4D5DB43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114800"/>
            <a:ext cx="8157613" cy="2743200"/>
          </a:xfrm>
          <a:prstGeom prst="rect">
            <a:avLst/>
          </a:prstGeom>
          <a:ln>
            <a:noFill/>
          </a:ln>
          <a:effectLst>
            <a:outerShdw blurRad="558800" dist="101600" sx="96000" sy="96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AF4790B-C8BE-E212-9ADC-9080A558B9E8}"/>
              </a:ext>
            </a:extLst>
          </p:cNvPr>
          <p:cNvSpPr>
            <a:spLocks noGrp="1"/>
          </p:cNvSpPr>
          <p:nvPr>
            <p:ph type="ctrTitle"/>
          </p:nvPr>
        </p:nvSpPr>
        <p:spPr>
          <a:xfrm>
            <a:off x="758952" y="4223087"/>
            <a:ext cx="6610370" cy="2376889"/>
          </a:xfrm>
        </p:spPr>
        <p:txBody>
          <a:bodyPr rtlCol="0" anchor="ctr">
            <a:noAutofit/>
          </a:bodyPr>
          <a:lstStyle/>
          <a:p>
            <a:pPr algn="l" fontAlgn="auto">
              <a:spcAft>
                <a:spcPts val="0"/>
              </a:spcAft>
              <a:defRPr/>
            </a:pPr>
            <a:r>
              <a:rPr lang="el-GR" sz="3800" b="1" dirty="0">
                <a:ln>
                  <a:solidFill>
                    <a:schemeClr val="tx1"/>
                  </a:solidFill>
                </a:ln>
                <a:solidFill>
                  <a:srgbClr val="92D050"/>
                </a:solidFill>
                <a:effectLst>
                  <a:outerShdw blurRad="50800" dist="38100" dir="2700000" algn="tl" rotWithShape="0">
                    <a:prstClr val="black">
                      <a:alpha val="40000"/>
                    </a:prstClr>
                  </a:outerShdw>
                </a:effectLst>
                <a:latin typeface="Mistral" panose="03090702030407020403" pitchFamily="66" charset="0"/>
              </a:rPr>
              <a:t>ΕΠΙΚΑΙΡΟΠΟΙΗΣΗ ΤΩΝ ΠΡΟΔΙΑΓΡΑΦΩΝ ΕΚΠΟΝΗΣΗΣ ΔΑΣΟΠΟΝΙΚΩΝ ΜΕΛΕΤΩΝ ΔΙΑΧΕΙΡΙΣΗΣ ΔΑΣΙΚΩΝ ΟΙΚΟΣΥΣΤΗΜΑΤΩΝ</a:t>
            </a:r>
          </a:p>
        </p:txBody>
      </p:sp>
      <p:pic>
        <p:nvPicPr>
          <p:cNvPr id="5" name="Picture 2" descr="ΥΠΕΝ Αρχική -">
            <a:extLst>
              <a:ext uri="{FF2B5EF4-FFF2-40B4-BE49-F238E27FC236}">
                <a16:creationId xmlns:a16="http://schemas.microsoft.com/office/drawing/2014/main" id="{EE50DA9C-D635-C181-E82E-947C4B32C4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85"/>
          <a:stretch/>
        </p:blipFill>
        <p:spPr bwMode="auto">
          <a:xfrm>
            <a:off x="-2632" y="110846"/>
            <a:ext cx="4065989" cy="20573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Εικόνα 4">
            <a:extLst>
              <a:ext uri="{FF2B5EF4-FFF2-40B4-BE49-F238E27FC236}">
                <a16:creationId xmlns:a16="http://schemas.microsoft.com/office/drawing/2014/main" id="{D64CF263-D3C6-A9A0-4C15-0CBD366A2B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06" r="7078"/>
          <a:stretch/>
        </p:blipFill>
        <p:spPr bwMode="auto">
          <a:xfrm>
            <a:off x="8126010" y="110846"/>
            <a:ext cx="4065989" cy="40039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Εικόνα 14" descr="Εικόνα που περιέχει σκίτσο/σχέδιο, ζωγραφιά, δέντρο, εξωτερικός χώρος/ύπαιθρος&#10;&#10;Περιγραφή που δημιουργήθηκε αυτόματα">
            <a:extLst>
              <a:ext uri="{FF2B5EF4-FFF2-40B4-BE49-F238E27FC236}">
                <a16:creationId xmlns:a16="http://schemas.microsoft.com/office/drawing/2014/main" id="{9E8879DF-1D9F-A0CE-87D7-BC35540FC6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04"/>
          <a:stretch/>
        </p:blipFill>
        <p:spPr>
          <a:xfrm>
            <a:off x="4067570" y="10"/>
            <a:ext cx="4085829" cy="4114790"/>
          </a:xfrm>
          <a:prstGeom prst="rect">
            <a:avLst/>
          </a:prstGeom>
          <a:effectLst>
            <a:outerShdw blurRad="393700" dist="114300" sx="96000" sy="96000" algn="l" rotWithShape="0">
              <a:prstClr val="black">
                <a:alpha val="33000"/>
              </a:prstClr>
            </a:outerShdw>
          </a:effectLst>
        </p:spPr>
      </p:pic>
      <p:pic>
        <p:nvPicPr>
          <p:cNvPr id="3" name="Εικόνα 7">
            <a:extLst>
              <a:ext uri="{FF2B5EF4-FFF2-40B4-BE49-F238E27FC236}">
                <a16:creationId xmlns:a16="http://schemas.microsoft.com/office/drawing/2014/main" id="{75D6081F-DE13-49AD-4DB0-5AF8CBDA0B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8" r="899"/>
          <a:stretch/>
        </p:blipFill>
        <p:spPr bwMode="auto">
          <a:xfrm>
            <a:off x="8589818" y="4223087"/>
            <a:ext cx="2752437" cy="252406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750"/>
                            </p:stCondLst>
                            <p:childTnLst>
                              <p:par>
                                <p:cTn id="9" presetID="47" presetClass="entr" presetSubtype="0" fill="hold"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6">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7B8FB421-0356-68E2-DD79-78D8A74C05B4}"/>
              </a:ext>
            </a:extLst>
          </p:cNvPr>
          <p:cNvSpPr/>
          <p:nvPr/>
        </p:nvSpPr>
        <p:spPr>
          <a:xfrm>
            <a:off x="6267450" y="-50120"/>
            <a:ext cx="5915972" cy="69081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49566980-B35E-377A-FBE8-9AF138CE3333}"/>
              </a:ext>
            </a:extLst>
          </p:cNvPr>
          <p:cNvSpPr>
            <a:spLocks noGrp="1"/>
          </p:cNvSpPr>
          <p:nvPr>
            <p:ph type="title"/>
          </p:nvPr>
        </p:nvSpPr>
        <p:spPr>
          <a:xfrm>
            <a:off x="6381749" y="-217064"/>
            <a:ext cx="5695573" cy="1201651"/>
          </a:xfrm>
        </p:spPr>
        <p:txBody>
          <a:bodyPr vert="horz" lIns="91440" tIns="45720" rIns="91440" bIns="45720" rtlCol="0" anchor="b">
            <a:noAutofit/>
          </a:bodyPr>
          <a:lstStyle/>
          <a:p>
            <a:pPr algn="just"/>
            <a:r>
              <a:rPr lang="en-US" sz="2100" b="1" kern="1200" dirty="0">
                <a:solidFill>
                  <a:srgbClr val="FFFF00"/>
                </a:solidFill>
                <a:effectLst>
                  <a:outerShdw blurRad="38100" dist="38100" dir="2700000" algn="tl">
                    <a:srgbClr val="000000">
                      <a:alpha val="43137"/>
                    </a:srgbClr>
                  </a:outerShdw>
                </a:effectLst>
                <a:latin typeface="+mj-lt"/>
                <a:ea typeface="+mj-ea"/>
                <a:cs typeface="+mj-cs"/>
              </a:rPr>
              <a:t>Οι νέες απαιτήσεις π</a:t>
            </a:r>
            <a:r>
              <a:rPr lang="en-US" sz="2100" b="1" kern="1200" dirty="0" err="1">
                <a:solidFill>
                  <a:srgbClr val="FFFF00"/>
                </a:solidFill>
                <a:effectLst>
                  <a:outerShdw blurRad="38100" dist="38100" dir="2700000" algn="tl">
                    <a:srgbClr val="000000">
                      <a:alpha val="43137"/>
                    </a:srgbClr>
                  </a:outerShdw>
                </a:effectLst>
                <a:latin typeface="+mj-lt"/>
                <a:ea typeface="+mj-ea"/>
                <a:cs typeface="+mj-cs"/>
              </a:rPr>
              <a:t>ου</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ενσωματώνονται</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στις προδιαγραφές σύνταξης διαχειριστικών μελετών</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δάσους</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περιλαμβάνουν :</a:t>
            </a:r>
          </a:p>
        </p:txBody>
      </p:sp>
      <p:pic>
        <p:nvPicPr>
          <p:cNvPr id="10" name="Εικόνα 9">
            <a:extLst>
              <a:ext uri="{FF2B5EF4-FFF2-40B4-BE49-F238E27FC236}">
                <a16:creationId xmlns:a16="http://schemas.microsoft.com/office/drawing/2014/main" id="{70963E9F-5F58-6593-1046-7F7FCE5695C6}"/>
              </a:ext>
            </a:extLst>
          </p:cNvPr>
          <p:cNvPicPr>
            <a:picLocks noChangeAspect="1"/>
          </p:cNvPicPr>
          <p:nvPr/>
        </p:nvPicPr>
        <p:blipFill rotWithShape="1">
          <a:blip r:embed="rId2" cstate="print">
            <a:alphaModFix/>
          </a:blip>
          <a:srcRect l="2948" r="11259" b="1"/>
          <a:stretch/>
        </p:blipFill>
        <p:spPr>
          <a:xfrm>
            <a:off x="304" y="-20320"/>
            <a:ext cx="4445462"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12" name="Εικόνα 11">
            <a:extLst>
              <a:ext uri="{FF2B5EF4-FFF2-40B4-BE49-F238E27FC236}">
                <a16:creationId xmlns:a16="http://schemas.microsoft.com/office/drawing/2014/main" id="{1D4B333A-7ED9-4D50-3F4D-BCD1B2B5FFA1}"/>
              </a:ext>
            </a:extLst>
          </p:cNvPr>
          <p:cNvPicPr>
            <a:picLocks noChangeAspect="1"/>
          </p:cNvPicPr>
          <p:nvPr/>
        </p:nvPicPr>
        <p:blipFill rotWithShape="1">
          <a:blip r:embed="rId3" cstate="print">
            <a:alphaModFix/>
          </a:blip>
          <a:srcRect l="1541" r="20611" b="-4"/>
          <a:stretch/>
        </p:blipFill>
        <p:spPr>
          <a:xfrm>
            <a:off x="8578" y="3917279"/>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37" name="Group 18">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0320"/>
            <a:ext cx="4619342" cy="3993680"/>
            <a:chOff x="6642" y="0"/>
            <a:chExt cx="4656944" cy="4026189"/>
          </a:xfrm>
        </p:grpSpPr>
        <p:sp>
          <p:nvSpPr>
            <p:cNvPr id="38" name="Freeform: Shape 19">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20">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0" name="Freeform: Shape 22">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Εικόνα 7">
            <a:extLst>
              <a:ext uri="{FF2B5EF4-FFF2-40B4-BE49-F238E27FC236}">
                <a16:creationId xmlns:a16="http://schemas.microsoft.com/office/drawing/2014/main" id="{D7A8F003-59ED-3080-4BC4-766884BDB7DE}"/>
              </a:ext>
            </a:extLst>
          </p:cNvPr>
          <p:cNvPicPr>
            <a:picLocks noChangeAspect="1"/>
          </p:cNvPicPr>
          <p:nvPr/>
        </p:nvPicPr>
        <p:blipFill rotWithShape="1">
          <a:blip r:embed="rId4" cstate="print">
            <a:alphaModFix/>
          </a:blip>
          <a:srcRect l="31301" r="3204" b="1"/>
          <a:stretch/>
        </p:blipFill>
        <p:spPr>
          <a:xfrm>
            <a:off x="3125968" y="2564970"/>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41"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938" y="2543765"/>
            <a:ext cx="3375140" cy="3326212"/>
            <a:chOff x="3414665" y="738154"/>
            <a:chExt cx="5366579" cy="5378461"/>
          </a:xfrm>
          <a:solidFill>
            <a:schemeClr val="bg1">
              <a:alpha val="30000"/>
            </a:schemeClr>
          </a:solidFill>
        </p:grpSpPr>
        <p:sp>
          <p:nvSpPr>
            <p:cNvPr id="26" name="Freeform: Shape 25">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42" name="Freeform: Shape 26">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43" name="Freeform: Shape 27">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44" name="Group 29">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 y="3757558"/>
            <a:ext cx="3606713" cy="3109922"/>
            <a:chOff x="6642" y="3804226"/>
            <a:chExt cx="3664532" cy="3063253"/>
          </a:xfrm>
        </p:grpSpPr>
        <p:sp>
          <p:nvSpPr>
            <p:cNvPr id="45" name="Freeform: Shape 30">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6" name="Freeform: Shape 32">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Θέση κειμένου 3">
            <a:extLst>
              <a:ext uri="{FF2B5EF4-FFF2-40B4-BE49-F238E27FC236}">
                <a16:creationId xmlns:a16="http://schemas.microsoft.com/office/drawing/2014/main" id="{6A2961C0-C454-6C21-4FA7-E9AF3EB17E9F}"/>
              </a:ext>
            </a:extLst>
          </p:cNvPr>
          <p:cNvSpPr>
            <a:spLocks noGrp="1"/>
          </p:cNvSpPr>
          <p:nvPr>
            <p:ph type="body" sz="quarter" idx="18"/>
          </p:nvPr>
        </p:nvSpPr>
        <p:spPr>
          <a:xfrm>
            <a:off x="6596875" y="2237778"/>
            <a:ext cx="5390779" cy="4459114"/>
          </a:xfrm>
        </p:spPr>
        <p:txBody>
          <a:bodyPr vert="horz" lIns="91440" tIns="45720" rIns="91440" bIns="45720" rtlCol="0" anchor="ctr">
            <a:noAutofit/>
          </a:bodyPr>
          <a:lstStyle/>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Ε</a:t>
            </a:r>
            <a:r>
              <a:rPr lang="en-US" sz="1800" dirty="0">
                <a:solidFill>
                  <a:schemeClr val="tx1">
                    <a:lumMod val="95000"/>
                    <a:lumOff val="5000"/>
                  </a:schemeClr>
                </a:solidFill>
              </a:rPr>
              <a:t>κτίμηση </a:t>
            </a:r>
            <a:r>
              <a:rPr lang="el-GR" sz="1800" dirty="0">
                <a:solidFill>
                  <a:schemeClr val="tx1">
                    <a:lumMod val="95000"/>
                    <a:lumOff val="5000"/>
                  </a:schemeClr>
                </a:solidFill>
              </a:rPr>
              <a:t>και μετριασμό </a:t>
            </a:r>
            <a:r>
              <a:rPr lang="en-US" sz="1800" dirty="0">
                <a:solidFill>
                  <a:schemeClr val="tx1">
                    <a:lumMod val="95000"/>
                    <a:lumOff val="5000"/>
                  </a:schemeClr>
                </a:solidFill>
              </a:rPr>
              <a:t>των επιπτώσεων της κλιματικής αλλαγής </a:t>
            </a:r>
            <a:r>
              <a:rPr lang="el-GR" sz="1800" dirty="0">
                <a:solidFill>
                  <a:schemeClr val="tx1">
                    <a:lumMod val="95000"/>
                    <a:lumOff val="5000"/>
                  </a:schemeClr>
                </a:solidFill>
              </a:rPr>
              <a:t>στα δασικά οικοσυστήματα</a:t>
            </a:r>
            <a:endParaRPr lang="en-US"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Διασύνδεση των ΔΜ με το εκάστοτε ισχύον νομικό πλαίσιο διαχείρισης των προστατευόμενων δασικών περιοχών</a:t>
            </a:r>
            <a:endParaRPr lang="en-US"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Διασύνδεση των ΔΜ με τα Αντιπυρικά Σχέδια – Μελέτες, έργα </a:t>
            </a:r>
            <a:r>
              <a:rPr lang="en-US" sz="1800" dirty="0" err="1">
                <a:solidFill>
                  <a:schemeClr val="tx1">
                    <a:lumMod val="95000"/>
                    <a:lumOff val="5000"/>
                  </a:schemeClr>
                </a:solidFill>
              </a:rPr>
              <a:t>antinero</a:t>
            </a:r>
            <a:r>
              <a:rPr lang="el-GR" sz="1800" dirty="0">
                <a:solidFill>
                  <a:schemeClr val="tx1">
                    <a:lumMod val="95000"/>
                    <a:lumOff val="5000"/>
                  </a:schemeClr>
                </a:solidFill>
              </a:rPr>
              <a:t> στο πλαίσιο της πρόληψης </a:t>
            </a:r>
            <a:r>
              <a:rPr lang="en-US" sz="1800" dirty="0">
                <a:solidFill>
                  <a:schemeClr val="tx1">
                    <a:lumMod val="95000"/>
                    <a:lumOff val="5000"/>
                  </a:schemeClr>
                </a:solidFill>
              </a:rPr>
              <a:t>των </a:t>
            </a:r>
            <a:r>
              <a:rPr lang="en-US" sz="1800" dirty="0" err="1">
                <a:solidFill>
                  <a:schemeClr val="tx1">
                    <a:lumMod val="95000"/>
                    <a:lumOff val="5000"/>
                  </a:schemeClr>
                </a:solidFill>
              </a:rPr>
              <a:t>δασικών</a:t>
            </a:r>
            <a:r>
              <a:rPr lang="en-US" sz="1800" dirty="0">
                <a:solidFill>
                  <a:schemeClr val="tx1">
                    <a:lumMod val="95000"/>
                    <a:lumOff val="5000"/>
                  </a:schemeClr>
                </a:solidFill>
              </a:rPr>
              <a:t> </a:t>
            </a:r>
            <a:r>
              <a:rPr lang="en-US" sz="1800" dirty="0" err="1">
                <a:solidFill>
                  <a:schemeClr val="tx1">
                    <a:lumMod val="95000"/>
                    <a:lumOff val="5000"/>
                  </a:schemeClr>
                </a:solidFill>
              </a:rPr>
              <a:t>πυρκαγιών</a:t>
            </a:r>
            <a:endParaRPr lang="el-GR"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Διασύνδεση των ΔΜ με τα υφιστάμενα Διαχειριστικά Σχέδια Βόσκησης (ΔΣΒ)</a:t>
            </a:r>
            <a:endParaRPr lang="en-US"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Α</a:t>
            </a:r>
            <a:r>
              <a:rPr lang="en-US" sz="1800" dirty="0" err="1">
                <a:solidFill>
                  <a:schemeClr val="tx1">
                    <a:lumMod val="95000"/>
                    <a:lumOff val="5000"/>
                  </a:schemeClr>
                </a:solidFill>
              </a:rPr>
              <a:t>ξιοποίηση</a:t>
            </a:r>
            <a:r>
              <a:rPr lang="en-US" sz="1800" dirty="0">
                <a:solidFill>
                  <a:schemeClr val="tx1">
                    <a:lumMod val="95000"/>
                    <a:lumOff val="5000"/>
                  </a:schemeClr>
                </a:solidFill>
              </a:rPr>
              <a:t> των δασικών </a:t>
            </a:r>
            <a:r>
              <a:rPr lang="en-US" sz="1800" dirty="0" err="1">
                <a:solidFill>
                  <a:schemeClr val="tx1">
                    <a:lumMod val="95000"/>
                    <a:lumOff val="5000"/>
                  </a:schemeClr>
                </a:solidFill>
              </a:rPr>
              <a:t>προϊόντων</a:t>
            </a:r>
            <a:r>
              <a:rPr lang="en-US" sz="1800" dirty="0">
                <a:solidFill>
                  <a:schemeClr val="tx1">
                    <a:lumMod val="95000"/>
                    <a:lumOff val="5000"/>
                  </a:schemeClr>
                </a:solidFill>
              </a:rPr>
              <a:t> </a:t>
            </a:r>
            <a:r>
              <a:rPr lang="el-GR" sz="1800" dirty="0">
                <a:solidFill>
                  <a:schemeClr val="tx1">
                    <a:lumMod val="95000"/>
                    <a:lumOff val="5000"/>
                  </a:schemeClr>
                </a:solidFill>
              </a:rPr>
              <a:t>(ξυλώδη και μη ξυλώδη) </a:t>
            </a:r>
            <a:r>
              <a:rPr lang="en-US" sz="1800" dirty="0" err="1">
                <a:solidFill>
                  <a:schemeClr val="tx1">
                    <a:lumMod val="95000"/>
                    <a:lumOff val="5000"/>
                  </a:schemeClr>
                </a:solidFill>
              </a:rPr>
              <a:t>και</a:t>
            </a:r>
            <a:r>
              <a:rPr lang="en-US" sz="1800" dirty="0">
                <a:solidFill>
                  <a:schemeClr val="tx1">
                    <a:lumMod val="95000"/>
                    <a:lumOff val="5000"/>
                  </a:schemeClr>
                </a:solidFill>
              </a:rPr>
              <a:t> υπηρεσιών</a:t>
            </a:r>
            <a:r>
              <a:rPr lang="el-GR" sz="1800" dirty="0">
                <a:solidFill>
                  <a:schemeClr val="tx1">
                    <a:lumMod val="95000"/>
                    <a:lumOff val="5000"/>
                  </a:schemeClr>
                </a:solidFill>
              </a:rPr>
              <a:t> από όλα τα δασικά οικοσυστήματα</a:t>
            </a:r>
            <a:endParaRPr lang="en-US" sz="1800" dirty="0">
              <a:solidFill>
                <a:schemeClr val="tx1">
                  <a:lumMod val="95000"/>
                  <a:lumOff val="5000"/>
                </a:schemeClr>
              </a:solidFill>
            </a:endParaRPr>
          </a:p>
          <a:p>
            <a:pPr algn="just">
              <a:spcBef>
                <a:spcPts val="0"/>
              </a:spcBef>
              <a:spcAft>
                <a:spcPts val="600"/>
              </a:spcAft>
              <a:buFont typeface="Wingdings" panose="05000000000000000000" pitchFamily="2" charset="2"/>
              <a:buChar char="Ø"/>
            </a:pPr>
            <a:r>
              <a:rPr lang="el-GR" sz="1800" dirty="0">
                <a:solidFill>
                  <a:schemeClr val="tx1">
                    <a:lumMod val="95000"/>
                    <a:lumOff val="5000"/>
                  </a:schemeClr>
                </a:solidFill>
              </a:rPr>
              <a:t>Εξασφάλιση της αειφορικής πολυλειτουργικής</a:t>
            </a:r>
            <a:r>
              <a:rPr lang="en-US" sz="1800" dirty="0">
                <a:solidFill>
                  <a:schemeClr val="tx1">
                    <a:lumMod val="95000"/>
                    <a:lumOff val="5000"/>
                  </a:schemeClr>
                </a:solidFill>
              </a:rPr>
              <a:t> </a:t>
            </a:r>
            <a:r>
              <a:rPr lang="el-GR" sz="1800" dirty="0">
                <a:solidFill>
                  <a:schemeClr val="tx1">
                    <a:lumMod val="95000"/>
                    <a:lumOff val="5000"/>
                  </a:schemeClr>
                </a:solidFill>
              </a:rPr>
              <a:t>διαχείρισης </a:t>
            </a:r>
            <a:r>
              <a:rPr lang="en-US" sz="1800" dirty="0">
                <a:solidFill>
                  <a:schemeClr val="tx1">
                    <a:lumMod val="95000"/>
                    <a:lumOff val="5000"/>
                  </a:schemeClr>
                </a:solidFill>
              </a:rPr>
              <a:t>των </a:t>
            </a:r>
            <a:r>
              <a:rPr lang="el-GR" sz="1800" dirty="0">
                <a:solidFill>
                  <a:schemeClr val="tx1">
                    <a:lumMod val="95000"/>
                    <a:lumOff val="5000"/>
                  </a:schemeClr>
                </a:solidFill>
              </a:rPr>
              <a:t>δασικών οικοσυστημάτων</a:t>
            </a:r>
          </a:p>
          <a:p>
            <a:pPr algn="just">
              <a:spcBef>
                <a:spcPts val="0"/>
              </a:spcBef>
              <a:spcAft>
                <a:spcPts val="600"/>
              </a:spcAft>
              <a:buFont typeface="Wingdings" panose="05000000000000000000" pitchFamily="2" charset="2"/>
              <a:buChar char="Ø"/>
            </a:pPr>
            <a:r>
              <a:rPr lang="el-GR" sz="1800" dirty="0">
                <a:solidFill>
                  <a:schemeClr val="tx1">
                    <a:lumMod val="95000"/>
                    <a:lumOff val="5000"/>
                  </a:schemeClr>
                </a:solidFill>
              </a:rPr>
              <a:t>Διασύνδεση και  αξιοποίηση των αποτελεσμάτων της Εθνικής </a:t>
            </a:r>
            <a:r>
              <a:rPr lang="en-US" sz="1800" dirty="0">
                <a:solidFill>
                  <a:schemeClr val="tx1">
                    <a:lumMod val="95000"/>
                    <a:lumOff val="5000"/>
                  </a:schemeClr>
                </a:solidFill>
              </a:rPr>
              <a:t>A</a:t>
            </a:r>
            <a:r>
              <a:rPr lang="el-GR" sz="1800" dirty="0" err="1">
                <a:solidFill>
                  <a:schemeClr val="tx1">
                    <a:lumMod val="95000"/>
                    <a:lumOff val="5000"/>
                  </a:schemeClr>
                </a:solidFill>
              </a:rPr>
              <a:t>πογραφής</a:t>
            </a:r>
            <a:r>
              <a:rPr lang="el-GR" sz="1800" dirty="0">
                <a:solidFill>
                  <a:schemeClr val="tx1">
                    <a:lumMod val="95000"/>
                    <a:lumOff val="5000"/>
                  </a:schemeClr>
                </a:solidFill>
              </a:rPr>
              <a:t> των δασών (ΣΑΠ) στις ΔΜ.</a:t>
            </a:r>
          </a:p>
          <a:p>
            <a:pPr algn="just">
              <a:spcBef>
                <a:spcPts val="0"/>
              </a:spcBef>
              <a:spcAft>
                <a:spcPts val="600"/>
              </a:spcAft>
              <a:buFont typeface="Wingdings" panose="05000000000000000000" pitchFamily="2" charset="2"/>
              <a:buChar char="Ø"/>
            </a:pPr>
            <a:r>
              <a:rPr lang="el-GR" sz="1800" dirty="0">
                <a:solidFill>
                  <a:schemeClr val="tx1">
                    <a:lumMod val="95000"/>
                    <a:lumOff val="5000"/>
                  </a:schemeClr>
                </a:solidFill>
              </a:rPr>
              <a:t>Τυποποίηση εντύπων &amp; πινάκων</a:t>
            </a:r>
          </a:p>
          <a:p>
            <a:pPr algn="just">
              <a:spcBef>
                <a:spcPts val="0"/>
              </a:spcBef>
              <a:spcAft>
                <a:spcPts val="600"/>
              </a:spcAft>
              <a:buFont typeface="Wingdings" panose="05000000000000000000" pitchFamily="2" charset="2"/>
              <a:buChar char="Ø"/>
            </a:pPr>
            <a:r>
              <a:rPr lang="el-GR" sz="1800" dirty="0">
                <a:solidFill>
                  <a:schemeClr val="tx1">
                    <a:lumMod val="95000"/>
                    <a:lumOff val="5000"/>
                  </a:schemeClr>
                </a:solidFill>
              </a:rPr>
              <a:t>Προετοιμασία ΔΜ για δυνατότητα σύνδεσης με Πληροφοριακά συστήματα, Ενιαία – Εθνική Βάση Δεδομένων (π.χ. ΕΠΑΔ όπως θα εξελιχθεί)</a:t>
            </a:r>
          </a:p>
          <a:p>
            <a:pPr>
              <a:spcBef>
                <a:spcPts val="0"/>
              </a:spcBef>
              <a:spcAft>
                <a:spcPts val="600"/>
              </a:spcAft>
              <a:buFont typeface="Wingdings" panose="05000000000000000000" pitchFamily="2" charset="2"/>
              <a:buChar char="Ø"/>
            </a:pPr>
            <a:endParaRPr lang="el-GR" sz="1800" dirty="0">
              <a:solidFill>
                <a:schemeClr val="tx1">
                  <a:lumMod val="95000"/>
                  <a:lumOff val="5000"/>
                </a:schemeClr>
              </a:solidFill>
            </a:endParaRPr>
          </a:p>
          <a:p>
            <a:pPr>
              <a:spcBef>
                <a:spcPts val="0"/>
              </a:spcBef>
              <a:spcAft>
                <a:spcPts val="600"/>
              </a:spcAft>
              <a:buFont typeface="Wingdings" panose="05000000000000000000" pitchFamily="2" charset="2"/>
              <a:buChar char="Ø"/>
            </a:pPr>
            <a:endParaRPr lang="el-GR" sz="1800" dirty="0">
              <a:solidFill>
                <a:schemeClr val="tx1">
                  <a:lumMod val="95000"/>
                  <a:lumOff val="5000"/>
                </a:schemeClr>
              </a:solidFill>
            </a:endParaRPr>
          </a:p>
          <a:p>
            <a:pPr>
              <a:spcBef>
                <a:spcPts val="0"/>
              </a:spcBef>
              <a:spcAft>
                <a:spcPts val="600"/>
              </a:spcAft>
              <a:buFont typeface="Wingdings" panose="05000000000000000000" pitchFamily="2" charset="2"/>
              <a:buChar char="Ø"/>
            </a:pPr>
            <a:endParaRPr lang="en-US" sz="1800" dirty="0">
              <a:solidFill>
                <a:schemeClr val="tx1">
                  <a:lumMod val="95000"/>
                  <a:lumOff val="5000"/>
                </a:schemeClr>
              </a:solidFill>
            </a:endParaRPr>
          </a:p>
        </p:txBody>
      </p:sp>
    </p:spTree>
    <p:extLst>
      <p:ext uri="{BB962C8B-B14F-4D97-AF65-F5344CB8AC3E}">
        <p14:creationId xmlns:p14="http://schemas.microsoft.com/office/powerpoint/2010/main" val="1230194324"/>
      </p:ext>
    </p:extLst>
  </p:cSld>
  <p:clrMapOvr>
    <a:masterClrMapping/>
  </p:clrMapOvr>
  <p:transition spd="slow">
    <p:cover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6">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Ορθογώνιο 12">
            <a:extLst>
              <a:ext uri="{FF2B5EF4-FFF2-40B4-BE49-F238E27FC236}">
                <a16:creationId xmlns:a16="http://schemas.microsoft.com/office/drawing/2014/main" id="{7B8FB421-0356-68E2-DD79-78D8A74C05B4}"/>
              </a:ext>
            </a:extLst>
          </p:cNvPr>
          <p:cNvSpPr/>
          <p:nvPr/>
        </p:nvSpPr>
        <p:spPr>
          <a:xfrm>
            <a:off x="6267450" y="0"/>
            <a:ext cx="5915972" cy="6858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l-GR" dirty="0"/>
          </a:p>
        </p:txBody>
      </p:sp>
      <p:sp>
        <p:nvSpPr>
          <p:cNvPr id="2" name="Τίτλος 1">
            <a:extLst>
              <a:ext uri="{FF2B5EF4-FFF2-40B4-BE49-F238E27FC236}">
                <a16:creationId xmlns:a16="http://schemas.microsoft.com/office/drawing/2014/main" id="{49566980-B35E-377A-FBE8-9AF138CE3333}"/>
              </a:ext>
            </a:extLst>
          </p:cNvPr>
          <p:cNvSpPr>
            <a:spLocks noGrp="1"/>
          </p:cNvSpPr>
          <p:nvPr>
            <p:ph type="title"/>
          </p:nvPr>
        </p:nvSpPr>
        <p:spPr>
          <a:xfrm>
            <a:off x="6334125" y="20320"/>
            <a:ext cx="5572125" cy="1552575"/>
          </a:xfrm>
        </p:spPr>
        <p:txBody>
          <a:bodyPr vert="horz" lIns="91440" tIns="45720" rIns="91440" bIns="45720" rtlCol="0" anchor="b">
            <a:noAutofit/>
          </a:bodyPr>
          <a:lstStyle/>
          <a:p>
            <a:r>
              <a:rPr lang="en-US" sz="2100" b="1" kern="1200" dirty="0">
                <a:solidFill>
                  <a:srgbClr val="FFFF00"/>
                </a:solidFill>
                <a:effectLst>
                  <a:outerShdw blurRad="38100" dist="38100" dir="2700000" algn="tl">
                    <a:srgbClr val="000000">
                      <a:alpha val="43137"/>
                    </a:srgbClr>
                  </a:outerShdw>
                </a:effectLst>
                <a:latin typeface="+mj-lt"/>
                <a:ea typeface="+mj-ea"/>
                <a:cs typeface="+mj-cs"/>
              </a:rPr>
              <a:t>Οι νέες απαιτήσεις π</a:t>
            </a:r>
            <a:r>
              <a:rPr lang="en-US" sz="2100" b="1" kern="1200" dirty="0" err="1">
                <a:solidFill>
                  <a:srgbClr val="FFFF00"/>
                </a:solidFill>
                <a:effectLst>
                  <a:outerShdw blurRad="38100" dist="38100" dir="2700000" algn="tl">
                    <a:srgbClr val="000000">
                      <a:alpha val="43137"/>
                    </a:srgbClr>
                  </a:outerShdw>
                </a:effectLst>
                <a:latin typeface="+mj-lt"/>
                <a:ea typeface="+mj-ea"/>
                <a:cs typeface="+mj-cs"/>
              </a:rPr>
              <a:t>ου</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ενσωματώνονται </a:t>
            </a:r>
            <a:r>
              <a:rPr lang="en-US" sz="2100" b="1" kern="1200" dirty="0" err="1">
                <a:solidFill>
                  <a:srgbClr val="FFFF00"/>
                </a:solidFill>
                <a:effectLst>
                  <a:outerShdw blurRad="38100" dist="38100" dir="2700000" algn="tl">
                    <a:srgbClr val="000000">
                      <a:alpha val="43137"/>
                    </a:srgbClr>
                  </a:outerShdw>
                </a:effectLst>
                <a:latin typeface="+mj-lt"/>
                <a:ea typeface="+mj-ea"/>
                <a:cs typeface="+mj-cs"/>
              </a:rPr>
              <a:t>στις</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προδιαγραφές σύνταξης διαχειριστικών</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μελετών </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δάσους</a:t>
            </a:r>
            <a:r>
              <a:rPr lang="el-GR" sz="2100" b="1" kern="1200" dirty="0">
                <a:solidFill>
                  <a:srgbClr val="FFFF00"/>
                </a:solidFill>
                <a:effectLst>
                  <a:outerShdw blurRad="38100" dist="38100" dir="2700000" algn="tl">
                    <a:srgbClr val="000000">
                      <a:alpha val="43137"/>
                    </a:srgbClr>
                  </a:outerShdw>
                </a:effectLst>
                <a:latin typeface="+mj-lt"/>
                <a:ea typeface="+mj-ea"/>
                <a:cs typeface="+mj-cs"/>
              </a:rPr>
              <a:t>  </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 π</a:t>
            </a:r>
            <a:r>
              <a:rPr lang="en-US" sz="2100" b="1" kern="1200" dirty="0" err="1">
                <a:solidFill>
                  <a:srgbClr val="FFFF00"/>
                </a:solidFill>
                <a:effectLst>
                  <a:outerShdw blurRad="38100" dist="38100" dir="2700000" algn="tl">
                    <a:srgbClr val="000000">
                      <a:alpha val="43137"/>
                    </a:srgbClr>
                  </a:outerShdw>
                </a:effectLst>
                <a:latin typeface="+mj-lt"/>
                <a:ea typeface="+mj-ea"/>
                <a:cs typeface="+mj-cs"/>
              </a:rPr>
              <a:t>εριλ</a:t>
            </a:r>
            <a:r>
              <a:rPr lang="en-US" sz="2100" b="1" kern="1200" dirty="0">
                <a:solidFill>
                  <a:srgbClr val="FFFF00"/>
                </a:solidFill>
                <a:effectLst>
                  <a:outerShdw blurRad="38100" dist="38100" dir="2700000" algn="tl">
                    <a:srgbClr val="000000">
                      <a:alpha val="43137"/>
                    </a:srgbClr>
                  </a:outerShdw>
                </a:effectLst>
                <a:latin typeface="+mj-lt"/>
                <a:ea typeface="+mj-ea"/>
                <a:cs typeface="+mj-cs"/>
              </a:rPr>
              <a:t>αμβάνουν :</a:t>
            </a:r>
            <a:br>
              <a:rPr lang="el-GR" sz="2100" b="1" kern="1200" dirty="0">
                <a:solidFill>
                  <a:srgbClr val="FFFF00"/>
                </a:solidFill>
                <a:effectLst>
                  <a:outerShdw blurRad="38100" dist="38100" dir="2700000" algn="tl">
                    <a:srgbClr val="000000">
                      <a:alpha val="43137"/>
                    </a:srgbClr>
                  </a:outerShdw>
                </a:effectLst>
                <a:latin typeface="+mj-lt"/>
                <a:ea typeface="+mj-ea"/>
                <a:cs typeface="+mj-cs"/>
              </a:rPr>
            </a:br>
            <a:br>
              <a:rPr lang="el-GR" sz="2100" b="1" kern="1200" dirty="0">
                <a:solidFill>
                  <a:srgbClr val="FFFF00"/>
                </a:solidFill>
                <a:effectLst>
                  <a:outerShdw blurRad="38100" dist="38100" dir="2700000" algn="tl">
                    <a:srgbClr val="000000">
                      <a:alpha val="43137"/>
                    </a:srgbClr>
                  </a:outerShdw>
                </a:effectLst>
                <a:latin typeface="+mj-lt"/>
                <a:ea typeface="+mj-ea"/>
                <a:cs typeface="+mj-cs"/>
              </a:rPr>
            </a:br>
            <a:endParaRPr lang="en-US" sz="2100" b="1" kern="1200" dirty="0">
              <a:solidFill>
                <a:srgbClr val="FFFF00"/>
              </a:solidFill>
              <a:effectLst>
                <a:outerShdw blurRad="38100" dist="38100" dir="2700000" algn="tl">
                  <a:srgbClr val="000000">
                    <a:alpha val="43137"/>
                  </a:srgbClr>
                </a:outerShdw>
              </a:effectLst>
              <a:latin typeface="+mj-lt"/>
              <a:ea typeface="+mj-ea"/>
              <a:cs typeface="+mj-cs"/>
            </a:endParaRPr>
          </a:p>
        </p:txBody>
      </p:sp>
      <p:pic>
        <p:nvPicPr>
          <p:cNvPr id="10" name="Εικόνα 9">
            <a:extLst>
              <a:ext uri="{FF2B5EF4-FFF2-40B4-BE49-F238E27FC236}">
                <a16:creationId xmlns:a16="http://schemas.microsoft.com/office/drawing/2014/main" id="{70963E9F-5F58-6593-1046-7F7FCE5695C6}"/>
              </a:ext>
            </a:extLst>
          </p:cNvPr>
          <p:cNvPicPr>
            <a:picLocks noChangeAspect="1"/>
          </p:cNvPicPr>
          <p:nvPr/>
        </p:nvPicPr>
        <p:blipFill>
          <a:blip r:embed="rId2" cstate="print">
            <a:extLst>
              <a:ext uri="{28A0092B-C50C-407E-A947-70E740481C1C}">
                <a14:useLocalDpi xmlns:a14="http://schemas.microsoft.com/office/drawing/2010/main" val="0"/>
              </a:ext>
            </a:extLst>
          </a:blip>
          <a:srcRect t="4143" b="4143"/>
          <a:stretch/>
        </p:blipFill>
        <p:spPr>
          <a:xfrm>
            <a:off x="366713" y="175933"/>
            <a:ext cx="3514670" cy="2949576"/>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12" name="Εικόνα 11">
            <a:extLst>
              <a:ext uri="{FF2B5EF4-FFF2-40B4-BE49-F238E27FC236}">
                <a16:creationId xmlns:a16="http://schemas.microsoft.com/office/drawing/2014/main" id="{1D4B333A-7ED9-4D50-3F4D-BCD1B2B5FFA1}"/>
              </a:ext>
            </a:extLst>
          </p:cNvPr>
          <p:cNvPicPr>
            <a:picLocks noChangeAspect="1"/>
          </p:cNvPicPr>
          <p:nvPr/>
        </p:nvPicPr>
        <p:blipFill>
          <a:blip r:embed="rId3" cstate="print">
            <a:extLst>
              <a:ext uri="{28A0092B-C50C-407E-A947-70E740481C1C}">
                <a14:useLocalDpi xmlns:a14="http://schemas.microsoft.com/office/drawing/2010/main" val="0"/>
              </a:ext>
            </a:extLst>
          </a:blip>
          <a:srcRect l="11248" r="11248"/>
          <a:stretch/>
        </p:blipFill>
        <p:spPr>
          <a:xfrm>
            <a:off x="8578" y="3917279"/>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37" name="Group 18">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0320"/>
            <a:ext cx="4619342" cy="3993680"/>
            <a:chOff x="6642" y="0"/>
            <a:chExt cx="4656944" cy="4026189"/>
          </a:xfrm>
        </p:grpSpPr>
        <p:sp>
          <p:nvSpPr>
            <p:cNvPr id="38" name="Freeform: Shape 19">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20">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0" name="Freeform: Shape 22">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Εικόνα 7">
            <a:extLst>
              <a:ext uri="{FF2B5EF4-FFF2-40B4-BE49-F238E27FC236}">
                <a16:creationId xmlns:a16="http://schemas.microsoft.com/office/drawing/2014/main" id="{D7A8F003-59ED-3080-4BC4-766884BDB7DE}"/>
              </a:ext>
            </a:extLst>
          </p:cNvPr>
          <p:cNvPicPr>
            <a:picLocks noChangeAspect="1"/>
          </p:cNvPicPr>
          <p:nvPr/>
        </p:nvPicPr>
        <p:blipFill>
          <a:blip r:embed="rId4" cstate="print">
            <a:extLst>
              <a:ext uri="{28A0092B-C50C-407E-A947-70E740481C1C}">
                <a14:useLocalDpi xmlns:a14="http://schemas.microsoft.com/office/drawing/2010/main" val="0"/>
              </a:ext>
            </a:extLst>
          </a:blip>
          <a:srcRect l="3873" r="3873"/>
          <a:stretch/>
        </p:blipFill>
        <p:spPr>
          <a:xfrm>
            <a:off x="3245618" y="2564977"/>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41"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938" y="2543765"/>
            <a:ext cx="3375140" cy="3326212"/>
            <a:chOff x="3414665" y="738154"/>
            <a:chExt cx="5366579" cy="5378461"/>
          </a:xfrm>
          <a:solidFill>
            <a:schemeClr val="bg1">
              <a:alpha val="30000"/>
            </a:schemeClr>
          </a:solidFill>
        </p:grpSpPr>
        <p:sp>
          <p:nvSpPr>
            <p:cNvPr id="26" name="Freeform: Shape 25">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42" name="Freeform: Shape 26">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43" name="Freeform: Shape 27">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44" name="Group 29">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 y="3757558"/>
            <a:ext cx="3606713" cy="3109922"/>
            <a:chOff x="6642" y="3804226"/>
            <a:chExt cx="3664532" cy="3063253"/>
          </a:xfrm>
        </p:grpSpPr>
        <p:sp>
          <p:nvSpPr>
            <p:cNvPr id="45" name="Freeform: Shape 30">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6" name="Freeform: Shape 32">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Θέση κειμένου 3">
            <a:extLst>
              <a:ext uri="{FF2B5EF4-FFF2-40B4-BE49-F238E27FC236}">
                <a16:creationId xmlns:a16="http://schemas.microsoft.com/office/drawing/2014/main" id="{6A2961C0-C454-6C21-4FA7-E9AF3EB17E9F}"/>
              </a:ext>
            </a:extLst>
          </p:cNvPr>
          <p:cNvSpPr>
            <a:spLocks noGrp="1"/>
          </p:cNvSpPr>
          <p:nvPr>
            <p:ph type="body" sz="quarter" idx="18"/>
          </p:nvPr>
        </p:nvSpPr>
        <p:spPr>
          <a:xfrm>
            <a:off x="6596875" y="1912159"/>
            <a:ext cx="5390779" cy="4088047"/>
          </a:xfrm>
        </p:spPr>
        <p:txBody>
          <a:bodyPr vert="horz" lIns="91440" tIns="45720" rIns="91440" bIns="45720" rtlCol="0" anchor="ctr">
            <a:noAutofit/>
          </a:bodyPr>
          <a:lstStyle/>
          <a:p>
            <a:pPr algn="just">
              <a:spcBef>
                <a:spcPts val="0"/>
              </a:spcBef>
              <a:spcAft>
                <a:spcPts val="600"/>
              </a:spcAft>
              <a:buSzPct val="100000"/>
              <a:buFont typeface="Wingdings" panose="05000000000000000000" pitchFamily="2" charset="2"/>
              <a:buChar char="Ø"/>
              <a:tabLst>
                <a:tab pos="457200" algn="l"/>
              </a:tabLst>
            </a:pPr>
            <a:endParaRPr lang="en-US"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Ενσωμάτωση χαρτογραφικών απεικονίσεων λεκανών απορροής και έργων ορεινής υδρονομίας στις ΔΜ </a:t>
            </a: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Ενσωμάτωση μεταγενέστερης νομοθεσίας που αφορά στις προστατευόμενες περιοχές του Δικτύου</a:t>
            </a:r>
            <a:r>
              <a:rPr lang="en-US" sz="1800" dirty="0">
                <a:solidFill>
                  <a:schemeClr val="tx1">
                    <a:lumMod val="95000"/>
                    <a:lumOff val="5000"/>
                  </a:schemeClr>
                </a:solidFill>
              </a:rPr>
              <a:t> Natura</a:t>
            </a:r>
            <a:r>
              <a:rPr lang="el-GR" sz="1800" dirty="0">
                <a:solidFill>
                  <a:schemeClr val="tx1">
                    <a:lumMod val="95000"/>
                    <a:lumOff val="5000"/>
                  </a:schemeClr>
                </a:solidFill>
              </a:rPr>
              <a:t>, είδη χλωρίδας και πανίδας </a:t>
            </a:r>
            <a:r>
              <a:rPr lang="el-GR" sz="1800" dirty="0" err="1">
                <a:solidFill>
                  <a:schemeClr val="tx1">
                    <a:lumMod val="95000"/>
                    <a:lumOff val="5000"/>
                  </a:schemeClr>
                </a:solidFill>
              </a:rPr>
              <a:t>κ.λ.π</a:t>
            </a:r>
            <a:r>
              <a:rPr lang="el-GR" sz="1800" dirty="0">
                <a:solidFill>
                  <a:schemeClr val="tx1">
                    <a:lumMod val="95000"/>
                    <a:lumOff val="5000"/>
                  </a:schemeClr>
                </a:solidFill>
              </a:rPr>
              <a:t>.</a:t>
            </a: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Ενσωμάτωση πρόβλεψης (χωρικά και χρονικά) της άσκησης μελισσοκομίας</a:t>
            </a: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Εμπλουτισμό των ΔΜ με επιπλέον θεματικούς χάρτες (κλίσεων, </a:t>
            </a:r>
            <a:r>
              <a:rPr lang="el-GR" sz="1800" dirty="0" err="1">
                <a:solidFill>
                  <a:schemeClr val="tx1">
                    <a:lumMod val="95000"/>
                    <a:lumOff val="5000"/>
                  </a:schemeClr>
                </a:solidFill>
              </a:rPr>
              <a:t>αναγλύφου</a:t>
            </a:r>
            <a:r>
              <a:rPr lang="el-GR" sz="1800" dirty="0">
                <a:solidFill>
                  <a:schemeClr val="tx1">
                    <a:lumMod val="95000"/>
                    <a:lumOff val="5000"/>
                  </a:schemeClr>
                </a:solidFill>
              </a:rPr>
              <a:t>, έκθεσης </a:t>
            </a:r>
            <a:r>
              <a:rPr lang="el-GR" sz="1800" dirty="0" err="1">
                <a:solidFill>
                  <a:schemeClr val="tx1">
                    <a:lumMod val="95000"/>
                    <a:lumOff val="5000"/>
                  </a:schemeClr>
                </a:solidFill>
              </a:rPr>
              <a:t>κλπ</a:t>
            </a:r>
            <a:r>
              <a:rPr lang="el-GR" sz="1800" dirty="0">
                <a:solidFill>
                  <a:schemeClr val="tx1">
                    <a:lumMod val="95000"/>
                    <a:lumOff val="5000"/>
                  </a:schemeClr>
                </a:solidFill>
              </a:rPr>
              <a:t>)</a:t>
            </a: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Παρακολούθηση των Διαχειριστικών μέτρων και προσαρμογή τους </a:t>
            </a:r>
            <a:r>
              <a:rPr lang="en-US" sz="1800" dirty="0">
                <a:solidFill>
                  <a:schemeClr val="tx1">
                    <a:lumMod val="95000"/>
                    <a:lumOff val="5000"/>
                  </a:schemeClr>
                </a:solidFill>
              </a:rPr>
              <a:t>(Monitoring and Adaptive Management)</a:t>
            </a:r>
            <a:endParaRPr lang="el-GR"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r>
              <a:rPr lang="el-GR" sz="1800" dirty="0">
                <a:solidFill>
                  <a:schemeClr val="tx1">
                    <a:lumMod val="95000"/>
                    <a:lumOff val="5000"/>
                  </a:schemeClr>
                </a:solidFill>
              </a:rPr>
              <a:t>Συνεκτίμηση των αποτελεσμάτων από την εφαρμογή των διαχειριστικών μέτρων προηγούμενων διαχειριστικών περιόδων για την ορθή λήψη αποφάσεων μελλοντικής διαχείρισης</a:t>
            </a:r>
          </a:p>
          <a:p>
            <a:pPr algn="just">
              <a:spcBef>
                <a:spcPts val="0"/>
              </a:spcBef>
              <a:spcAft>
                <a:spcPts val="600"/>
              </a:spcAft>
              <a:buSzPct val="100000"/>
              <a:buFont typeface="Wingdings" panose="05000000000000000000" pitchFamily="2" charset="2"/>
              <a:buChar char="Ø"/>
              <a:tabLst>
                <a:tab pos="457200" algn="l"/>
              </a:tabLst>
            </a:pPr>
            <a:endParaRPr lang="el-GR" sz="1800" dirty="0">
              <a:solidFill>
                <a:schemeClr val="tx1">
                  <a:lumMod val="95000"/>
                  <a:lumOff val="5000"/>
                </a:schemeClr>
              </a:solidFill>
            </a:endParaRPr>
          </a:p>
          <a:p>
            <a:pPr algn="just">
              <a:spcBef>
                <a:spcPts val="0"/>
              </a:spcBef>
              <a:spcAft>
                <a:spcPts val="600"/>
              </a:spcAft>
              <a:buSzPct val="100000"/>
              <a:buFont typeface="Wingdings" panose="05000000000000000000" pitchFamily="2" charset="2"/>
              <a:buChar char="Ø"/>
              <a:tabLst>
                <a:tab pos="457200" algn="l"/>
              </a:tabLst>
            </a:pPr>
            <a:endParaRPr lang="el-GR" sz="1800" dirty="0">
              <a:solidFill>
                <a:schemeClr val="tx1">
                  <a:lumMod val="95000"/>
                  <a:lumOff val="5000"/>
                </a:schemeClr>
              </a:solidFill>
            </a:endParaRPr>
          </a:p>
          <a:p>
            <a:pPr>
              <a:spcBef>
                <a:spcPts val="0"/>
              </a:spcBef>
              <a:spcAft>
                <a:spcPts val="600"/>
              </a:spcAft>
              <a:buFont typeface="Wingdings" panose="05000000000000000000" pitchFamily="2" charset="2"/>
              <a:buChar char="Ø"/>
            </a:pPr>
            <a:endParaRPr lang="el-GR" sz="1800" dirty="0">
              <a:solidFill>
                <a:schemeClr val="tx1">
                  <a:lumMod val="95000"/>
                  <a:lumOff val="5000"/>
                </a:schemeClr>
              </a:solidFill>
            </a:endParaRPr>
          </a:p>
          <a:p>
            <a:pPr>
              <a:spcBef>
                <a:spcPts val="0"/>
              </a:spcBef>
              <a:spcAft>
                <a:spcPts val="600"/>
              </a:spcAft>
              <a:buFont typeface="Wingdings" panose="05000000000000000000" pitchFamily="2" charset="2"/>
              <a:buChar char="Ø"/>
            </a:pPr>
            <a:endParaRPr lang="el-GR" sz="1800" dirty="0">
              <a:solidFill>
                <a:schemeClr val="tx1">
                  <a:lumMod val="95000"/>
                  <a:lumOff val="5000"/>
                </a:schemeClr>
              </a:solidFill>
            </a:endParaRPr>
          </a:p>
          <a:p>
            <a:pPr>
              <a:spcBef>
                <a:spcPts val="0"/>
              </a:spcBef>
              <a:spcAft>
                <a:spcPts val="600"/>
              </a:spcAft>
              <a:buFont typeface="Wingdings" panose="05000000000000000000" pitchFamily="2" charset="2"/>
              <a:buChar char="Ø"/>
            </a:pPr>
            <a:endParaRPr lang="en-US" sz="1800" dirty="0">
              <a:solidFill>
                <a:schemeClr val="tx1">
                  <a:lumMod val="95000"/>
                  <a:lumOff val="5000"/>
                </a:schemeClr>
              </a:solidFill>
            </a:endParaRPr>
          </a:p>
        </p:txBody>
      </p:sp>
    </p:spTree>
    <p:extLst>
      <p:ext uri="{BB962C8B-B14F-4D97-AF65-F5344CB8AC3E}">
        <p14:creationId xmlns:p14="http://schemas.microsoft.com/office/powerpoint/2010/main" val="667368283"/>
      </p:ext>
    </p:extLst>
  </p:cSld>
  <p:clrMapOvr>
    <a:masterClrMapping/>
  </p:clrMapOvr>
  <p:transition spd="slow">
    <p:cover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3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Ορθογώνιο 5">
            <a:extLst>
              <a:ext uri="{FF2B5EF4-FFF2-40B4-BE49-F238E27FC236}">
                <a16:creationId xmlns:a16="http://schemas.microsoft.com/office/drawing/2014/main" id="{9AE85D41-1A38-30D1-D781-4EC10BE4D87A}"/>
              </a:ext>
            </a:extLst>
          </p:cNvPr>
          <p:cNvSpPr/>
          <p:nvPr/>
        </p:nvSpPr>
        <p:spPr>
          <a:xfrm>
            <a:off x="0" y="-50120"/>
            <a:ext cx="5915972" cy="69081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3A4EF4FA-07DA-5831-E28C-2A5468946C25}"/>
              </a:ext>
            </a:extLst>
          </p:cNvPr>
          <p:cNvSpPr>
            <a:spLocks noGrp="1"/>
          </p:cNvSpPr>
          <p:nvPr>
            <p:ph type="title"/>
          </p:nvPr>
        </p:nvSpPr>
        <p:spPr>
          <a:xfrm>
            <a:off x="838201" y="345810"/>
            <a:ext cx="5120561" cy="1325563"/>
          </a:xfrm>
        </p:spPr>
        <p:txBody>
          <a:bodyPr vert="horz" lIns="91440" tIns="45720" rIns="91440" bIns="45720" rtlCol="0" anchor="ctr">
            <a:noAutofit/>
          </a:bodyPr>
          <a:lstStyle/>
          <a:p>
            <a:r>
              <a:rPr lang="el-GR" sz="2800" b="1" u="sng" dirty="0">
                <a:solidFill>
                  <a:srgbClr val="FFFF00"/>
                </a:solidFill>
                <a:effectLst>
                  <a:outerShdw blurRad="38100" dist="38100" dir="2700000" algn="tl">
                    <a:srgbClr val="000000">
                      <a:alpha val="43137"/>
                    </a:srgbClr>
                  </a:outerShdw>
                </a:effectLst>
              </a:rPr>
              <a:t>Νέα  δεδομένα</a:t>
            </a:r>
            <a:r>
              <a:rPr lang="en-US" sz="2800" b="1" u="sng" dirty="0">
                <a:solidFill>
                  <a:srgbClr val="FFFF00"/>
                </a:solidFill>
                <a:effectLst>
                  <a:outerShdw blurRad="38100" dist="38100" dir="2700000" algn="tl">
                    <a:srgbClr val="000000">
                      <a:alpha val="43137"/>
                    </a:srgbClr>
                  </a:outerShdw>
                </a:effectLst>
              </a:rPr>
              <a:t> </a:t>
            </a:r>
          </a:p>
        </p:txBody>
      </p:sp>
      <p:sp>
        <p:nvSpPr>
          <p:cNvPr id="3" name="Θέση κειμένου 2">
            <a:extLst>
              <a:ext uri="{FF2B5EF4-FFF2-40B4-BE49-F238E27FC236}">
                <a16:creationId xmlns:a16="http://schemas.microsoft.com/office/drawing/2014/main" id="{A899F59C-2C39-93DC-7F9D-55AF0987EB44}"/>
              </a:ext>
            </a:extLst>
          </p:cNvPr>
          <p:cNvSpPr>
            <a:spLocks noGrp="1"/>
          </p:cNvSpPr>
          <p:nvPr>
            <p:ph type="body" sz="quarter" idx="17"/>
          </p:nvPr>
        </p:nvSpPr>
        <p:spPr>
          <a:xfrm>
            <a:off x="604100" y="1337456"/>
            <a:ext cx="5092194" cy="5174734"/>
          </a:xfrm>
        </p:spPr>
        <p:txBody>
          <a:bodyPr vert="horz" lIns="91440" tIns="45720" rIns="91440" bIns="45720" rtlCol="0">
            <a:normAutofit fontScale="92500" lnSpcReduction="20000"/>
          </a:bodyPr>
          <a:lstStyle/>
          <a:p>
            <a:pPr marL="114300" indent="-342900" algn="just">
              <a:buFont typeface="Wingdings" panose="05000000000000000000" pitchFamily="2" charset="2"/>
              <a:buChar char="Ø"/>
            </a:pPr>
            <a:r>
              <a:rPr lang="en-US" sz="1800" dirty="0"/>
              <a:t>Με την ανάρτηση και την </a:t>
            </a:r>
            <a:r>
              <a:rPr lang="en-US" sz="1800" dirty="0" err="1"/>
              <a:t>κύρωση</a:t>
            </a:r>
            <a:r>
              <a:rPr lang="en-US" sz="1800" dirty="0"/>
              <a:t> </a:t>
            </a:r>
            <a:r>
              <a:rPr lang="el-GR" sz="1800" dirty="0"/>
              <a:t>σε επίπεδο χώρας </a:t>
            </a:r>
            <a:r>
              <a:rPr lang="en-US" sz="1800" dirty="0" err="1"/>
              <a:t>του</a:t>
            </a:r>
            <a:r>
              <a:rPr lang="en-US" sz="1800" dirty="0"/>
              <a:t> 90% των δα</a:t>
            </a:r>
            <a:r>
              <a:rPr lang="en-US" sz="1800" dirty="0" err="1"/>
              <a:t>σικών</a:t>
            </a:r>
            <a:r>
              <a:rPr lang="en-US" sz="1800" dirty="0"/>
              <a:t> χα</a:t>
            </a:r>
            <a:r>
              <a:rPr lang="en-US" sz="1800" dirty="0" err="1"/>
              <a:t>ρτών</a:t>
            </a:r>
            <a:r>
              <a:rPr lang="el-GR" sz="1800" dirty="0"/>
              <a:t>,</a:t>
            </a:r>
            <a:r>
              <a:rPr lang="en-US" sz="1800" dirty="0"/>
              <a:t> υπάρχουν πλέον δεδομένα τα οποία </a:t>
            </a:r>
            <a:r>
              <a:rPr lang="el-GR" sz="1800" dirty="0"/>
              <a:t>σχετίζονται με τις εκτάσεις υπό διαχείριση και </a:t>
            </a:r>
            <a:r>
              <a:rPr lang="en-US" sz="1800" dirty="0"/>
              <a:t>πρέπει να συμπεριληφθούν και να αποτυπωθούν στους δασοπονικούς χάρτες.</a:t>
            </a:r>
            <a:endParaRPr lang="el-GR" sz="1800" dirty="0"/>
          </a:p>
          <a:p>
            <a:pPr marL="114300" indent="-342900" algn="just">
              <a:buFont typeface="Wingdings" panose="05000000000000000000" pitchFamily="2" charset="2"/>
              <a:buChar char="Ø"/>
            </a:pPr>
            <a:r>
              <a:rPr lang="el-GR" sz="1800" dirty="0"/>
              <a:t>Σύνδεση με το Εθνικό Σχέδιο Προσαρμογής στην Κλιματική Αλλαγή και Περιφερειακά Σχέδια.</a:t>
            </a:r>
          </a:p>
          <a:p>
            <a:pPr marL="114300" indent="-342900" algn="just">
              <a:buFont typeface="Wingdings" panose="05000000000000000000" pitchFamily="2" charset="2"/>
              <a:buChar char="Ø"/>
            </a:pPr>
            <a:r>
              <a:rPr lang="el-GR" sz="1800" dirty="0"/>
              <a:t>Σύνδεση με τις Αντιπυρικές Μελέτες πρόληψης, που συντάσσονται ήδη σύμφωνα με τις </a:t>
            </a:r>
            <a:r>
              <a:rPr lang="el-GR" sz="1800" dirty="0" err="1"/>
              <a:t>επικαιροποιημένες</a:t>
            </a:r>
            <a:r>
              <a:rPr lang="el-GR" sz="1800" dirty="0"/>
              <a:t> Τεχνικές Προδιαγραφές του έτους 2020.</a:t>
            </a:r>
          </a:p>
          <a:p>
            <a:pPr marL="114300" indent="-342900" algn="just">
              <a:buFont typeface="Wingdings" panose="05000000000000000000" pitchFamily="2" charset="2"/>
              <a:buChar char="Ø"/>
            </a:pPr>
            <a:r>
              <a:rPr lang="el-GR" sz="1800" dirty="0"/>
              <a:t> Σύνδεση με τα Σχέδια Διαχείρισης Λεκανών Απορροής και τα Σχέδια Διαχείρισης Κινδύνου πλημμύρας και κατά συνέπεια αυτών με την κατά προτεραιότητα ανάγκη μελέτης και υλοποίησης Έργων Ορεινής </a:t>
            </a:r>
            <a:r>
              <a:rPr lang="el-GR" sz="1800" dirty="0" err="1"/>
              <a:t>Υδρονομίας</a:t>
            </a:r>
            <a:r>
              <a:rPr lang="el-GR" sz="1800" dirty="0"/>
              <a:t>.</a:t>
            </a:r>
            <a:endParaRPr lang="en-US" sz="1800" dirty="0"/>
          </a:p>
          <a:p>
            <a:pPr marL="114300" indent="-342900" algn="just">
              <a:buFont typeface="Wingdings" panose="05000000000000000000" pitchFamily="2" charset="2"/>
              <a:buChar char="Ø"/>
            </a:pPr>
            <a:r>
              <a:rPr lang="en-US" sz="1800" dirty="0"/>
              <a:t>Στα πλαίσια της Εθνικής Στρατηγικής για τα δάση, </a:t>
            </a:r>
            <a:r>
              <a:rPr lang="el-GR" sz="1800" dirty="0"/>
              <a:t>και </a:t>
            </a:r>
            <a:r>
              <a:rPr lang="en-US" sz="1800" dirty="0"/>
              <a:t>την προσαρμογή τους στην κλιματική αλλαγή αναπτύχθηκε ένα Συστήμα Απογραφής και Παρακολούθησης (ΣΑΠ) των δασών και δασικών εκτάσεων της χώρας. </a:t>
            </a:r>
            <a:r>
              <a:rPr lang="el-GR" sz="1800" dirty="0"/>
              <a:t>Νέες επιστημονικές μέθοδοι απογραφής, σ</a:t>
            </a:r>
            <a:r>
              <a:rPr lang="en-US" sz="1800" dirty="0"/>
              <a:t>τοιχεία και δεδομένα του ΣΑΠ μπορούν και πρέπει να περιλαμβάνονται στις νέες διαχειριστικές μελέτες.</a:t>
            </a:r>
          </a:p>
        </p:txBody>
      </p:sp>
      <p:sp>
        <p:nvSpPr>
          <p:cNvPr id="1046" name="Oval 104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Δασικοί Χάρτες Δήμος Λιβαδειάς - ΔΑΣΟΤΕΧΝΙΚΟ-ΜΕΛΕΤΗΤΙΚΟ ΓΡΑΦΕΙΟ">
            <a:extLst>
              <a:ext uri="{FF2B5EF4-FFF2-40B4-BE49-F238E27FC236}">
                <a16:creationId xmlns:a16="http://schemas.microsoft.com/office/drawing/2014/main" id="{88E1F728-66C5-8ACB-969E-45175075B29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987" b="4"/>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044" name="Arc 104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Εικόνα 4" descr="Εικόνα που περιέχει χάρτης, κείμενο, στιγμιότυπο οθόνης, λογισμικό&#10;&#10;Περιγραφή που δημιουργήθηκε αυτόματα">
            <a:extLst>
              <a:ext uri="{FF2B5EF4-FFF2-40B4-BE49-F238E27FC236}">
                <a16:creationId xmlns:a16="http://schemas.microsoft.com/office/drawing/2014/main" id="{B9231358-94D8-FFF6-7148-8391B5DD5232}"/>
              </a:ext>
            </a:extLst>
          </p:cNvPr>
          <p:cNvPicPr>
            <a:picLocks noChangeAspect="1"/>
          </p:cNvPicPr>
          <p:nvPr/>
        </p:nvPicPr>
        <p:blipFill rotWithShape="1">
          <a:blip r:embed="rId3" cstate="print"/>
          <a:srcRect l="26102" r="340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026756925"/>
      </p:ext>
    </p:extLst>
  </p:cSld>
  <p:clrMapOvr>
    <a:masterClrMapping/>
  </p:clrMapOvr>
  <p:transition spd="slow">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9B315C-C559-4F4D-1723-74A8B2E960C8}"/>
              </a:ext>
            </a:extLst>
          </p:cNvPr>
          <p:cNvSpPr>
            <a:spLocks noGrp="1"/>
          </p:cNvSpPr>
          <p:nvPr>
            <p:ph type="title"/>
          </p:nvPr>
        </p:nvSpPr>
        <p:spPr>
          <a:xfrm>
            <a:off x="445460" y="398715"/>
            <a:ext cx="10946516" cy="461665"/>
          </a:xfrm>
        </p:spPr>
        <p:txBody>
          <a:bodyPr>
            <a:normAutofit fontScale="90000"/>
          </a:bodyPr>
          <a:lstStyle/>
          <a:p>
            <a:pPr algn="ctr"/>
            <a:r>
              <a:rPr lang="el-GR" b="1" u="sng" dirty="0">
                <a:solidFill>
                  <a:srgbClr val="0070C0"/>
                </a:solidFill>
                <a:effectLst>
                  <a:outerShdw blurRad="38100" dist="38100" dir="2700000" algn="tl">
                    <a:srgbClr val="000000">
                      <a:alpha val="43137"/>
                    </a:srgbClr>
                  </a:outerShdw>
                </a:effectLst>
              </a:rPr>
              <a:t>ΤΕΛΙΚΕΣ ΠΑΡΑΤΗΡΗΣΕΙΣ ΟΜΑΔΑΣ ΕΡΓΑΣΙΑΣ</a:t>
            </a:r>
          </a:p>
        </p:txBody>
      </p:sp>
      <p:sp>
        <p:nvSpPr>
          <p:cNvPr id="3" name="Θέση κειμένου 2">
            <a:extLst>
              <a:ext uri="{FF2B5EF4-FFF2-40B4-BE49-F238E27FC236}">
                <a16:creationId xmlns:a16="http://schemas.microsoft.com/office/drawing/2014/main" id="{67F987E2-117E-3461-3ACD-A95B5299BF8B}"/>
              </a:ext>
            </a:extLst>
          </p:cNvPr>
          <p:cNvSpPr>
            <a:spLocks noGrp="1"/>
          </p:cNvSpPr>
          <p:nvPr>
            <p:ph type="body" sz="quarter" idx="17"/>
          </p:nvPr>
        </p:nvSpPr>
        <p:spPr>
          <a:xfrm>
            <a:off x="576676" y="1196869"/>
            <a:ext cx="11038648" cy="5421036"/>
          </a:xfrm>
          <a:solidFill>
            <a:schemeClr val="accent6">
              <a:lumMod val="20000"/>
              <a:lumOff val="80000"/>
            </a:schemeClr>
          </a:solidFill>
        </p:spPr>
        <p:txBody>
          <a:bodyPr/>
          <a:lstStyle/>
          <a:p>
            <a:pPr algn="just">
              <a:buFont typeface="Wingdings" panose="05000000000000000000" pitchFamily="2" charset="2"/>
              <a:buChar char="ü"/>
              <a:tabLst>
                <a:tab pos="357188" algn="l"/>
              </a:tabLst>
            </a:pPr>
            <a:r>
              <a:rPr lang="el-GR" dirty="0"/>
              <a:t>Διατηρήθηκαν σε πολλά πεδία οι παράμετροι που ορίζουν τη βασική δομή των τεχνικών προδιαγραφών σύνταξης Διαχειριστικών Μελετών, δεδομένου ότι ανταποκρίνονται στις ανάγκες και τις αρχές </a:t>
            </a:r>
            <a:r>
              <a:rPr lang="el-GR" dirty="0" err="1"/>
              <a:t>αειφορικής</a:t>
            </a:r>
            <a:r>
              <a:rPr lang="el-GR" dirty="0"/>
              <a:t> διαχείρισης των δασικών οικοσυστημάτων.</a:t>
            </a:r>
          </a:p>
          <a:p>
            <a:pPr algn="just">
              <a:buFont typeface="Wingdings" panose="05000000000000000000" pitchFamily="2" charset="2"/>
              <a:buChar char="ü"/>
              <a:tabLst>
                <a:tab pos="357188" algn="l"/>
              </a:tabLst>
            </a:pPr>
            <a:r>
              <a:rPr lang="el-GR" dirty="0" err="1"/>
              <a:t>Λήφθησαν</a:t>
            </a:r>
            <a:r>
              <a:rPr lang="el-GR" dirty="0"/>
              <a:t> υπόψη οι νέες απαιτήσεις που επιβάλλει η κλιματική κρίσης και κατά συνέπεια </a:t>
            </a:r>
            <a:r>
              <a:rPr lang="el-GR" dirty="0" err="1"/>
              <a:t>επικαιροποιήθηκαν</a:t>
            </a:r>
            <a:r>
              <a:rPr lang="el-GR" dirty="0"/>
              <a:t>, προσαρμόστηκαν και ενσωματώθηκαν νέες τεχνολογίες, απαιτήσεις και λοιπές πρακτικές.</a:t>
            </a:r>
          </a:p>
          <a:p>
            <a:pPr algn="just">
              <a:buFont typeface="Wingdings" panose="05000000000000000000" pitchFamily="2" charset="2"/>
              <a:buChar char="ü"/>
            </a:pPr>
            <a:r>
              <a:rPr lang="el-GR" dirty="0"/>
              <a:t>Οι προτάσεις της ομάδας εργασίας είχαν ταυτόχρονα ως γνώμονα την οικονομικότητα της σύνταξης των ΔΜ το οποίο θα επιτευχθεί με την επικαιροποίηση του τιμολογίου εργασιών σύνταξης αυτών.</a:t>
            </a:r>
          </a:p>
          <a:p>
            <a:pPr marL="0" indent="0" algn="just">
              <a:buNone/>
            </a:pPr>
            <a:endParaRPr lang="el-GR" dirty="0"/>
          </a:p>
          <a:p>
            <a:pPr algn="just">
              <a:buFont typeface="Wingdings" panose="05000000000000000000" pitchFamily="2" charset="2"/>
              <a:buChar char="ü"/>
            </a:pPr>
            <a:endParaRPr lang="el-GR" dirty="0"/>
          </a:p>
        </p:txBody>
      </p:sp>
    </p:spTree>
    <p:extLst>
      <p:ext uri="{BB962C8B-B14F-4D97-AF65-F5344CB8AC3E}">
        <p14:creationId xmlns:p14="http://schemas.microsoft.com/office/powerpoint/2010/main" val="1831690169"/>
      </p:ext>
    </p:extLst>
  </p:cSld>
  <p:clrMapOvr>
    <a:masterClrMapping/>
  </p:clrMapOvr>
  <p:transition spd="slow">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8675" y="355601"/>
            <a:ext cx="10515600" cy="790343"/>
          </a:xfrm>
        </p:spPr>
        <p:txBody>
          <a:bodyPr>
            <a:normAutofit/>
          </a:bodyPr>
          <a:lstStyle/>
          <a:p>
            <a:r>
              <a:rPr lang="el-GR" sz="2800" b="1" u="sng" dirty="0">
                <a:solidFill>
                  <a:srgbClr val="00B050"/>
                </a:solidFill>
                <a:effectLst>
                  <a:outerShdw blurRad="38100" dist="38100" dir="2700000" algn="tl">
                    <a:srgbClr val="000000">
                      <a:alpha val="43137"/>
                    </a:srgbClr>
                  </a:outerShdw>
                </a:effectLst>
                <a:latin typeface="+mn-lt"/>
              </a:rPr>
              <a:t>Απόληψη Δασικής Βιομάζας </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36723100"/>
              </p:ext>
            </p:extLst>
          </p:nvPr>
        </p:nvGraphicFramePr>
        <p:xfrm>
          <a:off x="838200" y="1221971"/>
          <a:ext cx="10515600" cy="4954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27018"/>
      </p:ext>
    </p:extLst>
  </p:cSld>
  <p:clrMapOvr>
    <a:masterClrMapping/>
  </p:clrMapOvr>
  <p:transition spd="slow">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F1CE4FC1-2CF9-BFAB-B81C-9CCA2E690418}"/>
              </a:ext>
            </a:extLst>
          </p:cNvPr>
          <p:cNvSpPr/>
          <p:nvPr/>
        </p:nvSpPr>
        <p:spPr>
          <a:xfrm>
            <a:off x="-217488" y="-32084"/>
            <a:ext cx="12485688" cy="6913103"/>
          </a:xfrm>
          <a:prstGeom prst="rect">
            <a:avLst/>
          </a:prstGeom>
          <a:gradFill flip="none" rotWithShape="1">
            <a:gsLst>
              <a:gs pos="89000">
                <a:schemeClr val="accent6">
                  <a:lumMod val="75000"/>
                </a:schemeClr>
              </a:gs>
              <a:gs pos="2000">
                <a:srgbClr val="233616"/>
              </a:gs>
            </a:gsLst>
            <a:lin ang="5400000" scaled="0"/>
            <a:tileRect/>
          </a:gra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pic>
        <p:nvPicPr>
          <p:cNvPr id="5" name="Εικόνα 4" descr="Εικόνα που περιέχει δέντρο, υπαίθριος, φυτό, κωνοφόρο&#10;&#10;Περιγραφή που δημιουργήθηκε αυτόματα">
            <a:extLst>
              <a:ext uri="{FF2B5EF4-FFF2-40B4-BE49-F238E27FC236}">
                <a16:creationId xmlns:a16="http://schemas.microsoft.com/office/drawing/2014/main" id="{3DC3C734-8BCC-EC17-9B4B-8D7741C78F3C}"/>
              </a:ext>
            </a:extLst>
          </p:cNvPr>
          <p:cNvPicPr>
            <a:picLocks noChangeAspect="1"/>
          </p:cNvPicPr>
          <p:nvPr/>
        </p:nvPicPr>
        <p:blipFill rotWithShape="1">
          <a:blip r:embed="rId2" cstate="print">
            <a:clrChange>
              <a:clrFrom>
                <a:srgbClr val="FFFFFF"/>
              </a:clrFrom>
              <a:clrTo>
                <a:srgbClr val="FFFFFF">
                  <a:alpha val="0"/>
                </a:srgbClr>
              </a:clrTo>
            </a:clrChange>
          </a:blip>
          <a:srcRect t="13354" b="15944"/>
          <a:stretch/>
        </p:blipFill>
        <p:spPr>
          <a:xfrm>
            <a:off x="4220308" y="115328"/>
            <a:ext cx="8047892" cy="2422525"/>
          </a:xfrm>
          <a:prstGeom prst="rect">
            <a:avLst/>
          </a:prstGeom>
          <a:effectLst>
            <a:outerShdw blurRad="50800" dist="127000" dir="2700000" sx="102000" sy="102000" algn="tl" rotWithShape="0">
              <a:prstClr val="black">
                <a:alpha val="40000"/>
              </a:prstClr>
            </a:outerShdw>
          </a:effectLst>
        </p:spPr>
      </p:pic>
      <p:sp>
        <p:nvSpPr>
          <p:cNvPr id="15" name="Ευχαριστώ">
            <a:extLst>
              <a:ext uri="{FF2B5EF4-FFF2-40B4-BE49-F238E27FC236}">
                <a16:creationId xmlns:a16="http://schemas.microsoft.com/office/drawing/2014/main" id="{10FDCD3D-DDFB-871C-281B-A8C462ECCE2C}"/>
              </a:ext>
            </a:extLst>
          </p:cNvPr>
          <p:cNvSpPr txBox="1">
            <a:spLocks/>
          </p:cNvSpPr>
          <p:nvPr/>
        </p:nvSpPr>
        <p:spPr>
          <a:xfrm>
            <a:off x="2106144" y="3800605"/>
            <a:ext cx="8143932" cy="1887655"/>
          </a:xfrm>
          <a:prstGeom prst="rect">
            <a:avLst/>
          </a:prstGeo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algn="ctr" eaLnBrk="1" fontAlgn="auto" hangingPunct="1">
              <a:spcBef>
                <a:spcPts val="0"/>
              </a:spcBef>
              <a:spcAft>
                <a:spcPts val="0"/>
              </a:spcAft>
              <a:defRPr/>
            </a:pPr>
            <a:r>
              <a:rPr lang="el-GR" sz="6000" spc="-150" dirty="0">
                <a:ln/>
                <a:solidFill>
                  <a:schemeClr val="bg1"/>
                </a:solidFill>
                <a:effectLst>
                  <a:reflection blurRad="12700" stA="50000" endPos="50000" dir="5400000" sy="-100000" rotWithShape="0"/>
                </a:effectLst>
                <a:latin typeface="Segoe UI Semibold" panose="020B0702040204020203" pitchFamily="34" charset="0"/>
                <a:ea typeface="+mj-ea"/>
                <a:cs typeface="Segoe UI Semibold" panose="020B0702040204020203" pitchFamily="34" charset="0"/>
              </a:rPr>
              <a:t>ΕΥΧΑΡΙΣΤΩ ΠΟΛΥ ΓΙΑ ΤΗΝ ΠΡΟΣΟΧΗ ΣΑΣ</a:t>
            </a:r>
            <a:endParaRPr lang="el-GR" sz="6000" spc="-150" dirty="0">
              <a:ln/>
              <a:solidFill>
                <a:schemeClr val="accent1"/>
              </a:solidFill>
              <a:effectLst>
                <a:reflection blurRad="12700" stA="50000" endPos="50000" dir="5400000" sy="-100000" rotWithShape="0"/>
              </a:effectLst>
              <a:latin typeface="Segoe UI Semibold" panose="020B0702040204020203" pitchFamily="34" charset="0"/>
              <a:ea typeface="+mj-ea"/>
              <a:cs typeface="Segoe UI Semibold" panose="020B0702040204020203" pitchFamily="34" charset="0"/>
            </a:endParaRPr>
          </a:p>
        </p:txBody>
      </p:sp>
      <p:sp>
        <p:nvSpPr>
          <p:cNvPr id="2" name="Τίτλος 1">
            <a:extLst>
              <a:ext uri="{FF2B5EF4-FFF2-40B4-BE49-F238E27FC236}">
                <a16:creationId xmlns:a16="http://schemas.microsoft.com/office/drawing/2014/main" id="{731B3C5B-9AAC-B11B-8217-97341A6DDC8B}"/>
              </a:ext>
            </a:extLst>
          </p:cNvPr>
          <p:cNvSpPr txBox="1">
            <a:spLocks/>
          </p:cNvSpPr>
          <p:nvPr/>
        </p:nvSpPr>
        <p:spPr>
          <a:xfrm>
            <a:off x="4682533" y="-32084"/>
            <a:ext cx="7052268" cy="28657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l-GR" sz="3200" dirty="0">
              <a:ln>
                <a:solidFill>
                  <a:schemeClr val="tx1"/>
                </a:solidFill>
              </a:ln>
              <a:solidFill>
                <a:schemeClr val="bg1"/>
              </a:solidFill>
              <a:effectLst>
                <a:outerShdw blurRad="50800" dist="38100" dir="2700000" algn="tl" rotWithShape="0">
                  <a:prstClr val="black">
                    <a:alpha val="40000"/>
                  </a:prstClr>
                </a:outerShdw>
              </a:effectLst>
              <a:latin typeface="Mistral" panose="03090702030407020403" pitchFamily="66" charset="0"/>
            </a:endParaRPr>
          </a:p>
        </p:txBody>
      </p:sp>
      <p:sp>
        <p:nvSpPr>
          <p:cNvPr id="10" name="9 - Ορθογώνιο"/>
          <p:cNvSpPr/>
          <p:nvPr/>
        </p:nvSpPr>
        <p:spPr>
          <a:xfrm>
            <a:off x="5436157" y="311499"/>
            <a:ext cx="6300317" cy="2400657"/>
          </a:xfrm>
          <a:prstGeom prst="rect">
            <a:avLst/>
          </a:prstGeom>
        </p:spPr>
        <p:txBody>
          <a:bodyPr wrap="square">
            <a:spAutoFit/>
          </a:bodyPr>
          <a:lstStyle/>
          <a:p>
            <a:pPr algn="ctr"/>
            <a:r>
              <a:rPr lang="el-GR" sz="3200" dirty="0">
                <a:ln>
                  <a:solidFill>
                    <a:schemeClr val="tx1"/>
                  </a:solidFill>
                </a:ln>
                <a:solidFill>
                  <a:schemeClr val="bg1"/>
                </a:solidFill>
                <a:effectLst>
                  <a:outerShdw blurRad="50800" dist="38100" dir="2700000" algn="tl" rotWithShape="0">
                    <a:prstClr val="black">
                      <a:alpha val="40000"/>
                    </a:prstClr>
                  </a:outerShdw>
                </a:effectLst>
                <a:latin typeface="Mistral" panose="03090702030407020403" pitchFamily="66" charset="0"/>
              </a:rPr>
              <a:t>ΕΠΙΚΑΙΡΟΠΟΙΗΣΗ ΤΩΝ ΠΡΟΔΙΑΓΡΑΦΩΝ ΕΚΠΟΝΗΣΗΣ ΔΑΣΟΠΟΝΙΚΩΝ ΜΕΛΕΤΩΝ ΔΙΑΧΕΙΡΙΣΗΣ ΔΑΣΙΚΩΝ ΟΙΚΟΣΥΣΤΗΜΑΤΩΝ</a:t>
            </a:r>
          </a:p>
          <a:p>
            <a:endParaRPr lang="el-GR" dirty="0">
              <a:ln>
                <a:solidFill>
                  <a:schemeClr val="tx1"/>
                </a:solidFill>
              </a:ln>
              <a:solidFill>
                <a:schemeClr val="bg1"/>
              </a:solidFill>
              <a:effectLst>
                <a:outerShdw blurRad="50800" dist="38100" dir="2700000" algn="tl" rotWithShape="0">
                  <a:prstClr val="black">
                    <a:alpha val="40000"/>
                  </a:prstClr>
                </a:outerShdw>
              </a:effectLst>
              <a:latin typeface="Mistral" panose="03090702030407020403" pitchFamily="66" charset="0"/>
            </a:endParaRPr>
          </a:p>
          <a:p>
            <a:endParaRPr lang="el-GR" dirty="0">
              <a:ln>
                <a:solidFill>
                  <a:schemeClr val="tx1"/>
                </a:solidFill>
              </a:ln>
              <a:solidFill>
                <a:schemeClr val="bg1"/>
              </a:solidFill>
              <a:effectLst>
                <a:outerShdw blurRad="50800" dist="38100" dir="2700000" algn="tl" rotWithShape="0">
                  <a:prstClr val="black">
                    <a:alpha val="40000"/>
                  </a:prstClr>
                </a:outerShdw>
              </a:effectLst>
              <a:latin typeface="Mistral" panose="03090702030407020403" pitchFamily="66" charset="0"/>
            </a:endParaRPr>
          </a:p>
          <a:p>
            <a:endParaRPr lang="el-GR"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1565" y="655184"/>
            <a:ext cx="8860638" cy="584892"/>
          </a:xfrm>
        </p:spPr>
        <p:txBody>
          <a:bodyPr lIns="0" numCol="1">
            <a:normAutofit fontScale="90000"/>
          </a:bodyPr>
          <a:lstStyle/>
          <a:p>
            <a:pPr algn="l">
              <a:spcBef>
                <a:spcPts val="600"/>
              </a:spcBef>
            </a:pPr>
            <a:br>
              <a:rPr lang="el-GR" sz="2200" u="sng" dirty="0">
                <a:solidFill>
                  <a:srgbClr val="FF0000"/>
                </a:solidFill>
              </a:rPr>
            </a:br>
            <a:br>
              <a:rPr lang="el-GR" sz="2200" u="sng" dirty="0">
                <a:solidFill>
                  <a:srgbClr val="FF0000"/>
                </a:solidFill>
              </a:rPr>
            </a:br>
            <a:r>
              <a:rPr lang="el-GR" sz="3100" b="1" u="sng" dirty="0">
                <a:solidFill>
                  <a:srgbClr val="00B050"/>
                </a:solidFill>
                <a:effectLst>
                  <a:outerShdw blurRad="38100" dist="38100" dir="2700000" algn="tl">
                    <a:srgbClr val="000000">
                      <a:alpha val="43137"/>
                    </a:srgbClr>
                  </a:outerShdw>
                </a:effectLst>
              </a:rPr>
              <a:t>Διαχείριση δασών, μια  δυναμική διαδικασία</a:t>
            </a:r>
            <a:r>
              <a:rPr lang="el-GR" sz="2200" b="1" u="sng" dirty="0">
                <a:solidFill>
                  <a:srgbClr val="FF0000"/>
                </a:solidFill>
              </a:rPr>
              <a:t>   </a:t>
            </a:r>
            <a:br>
              <a:rPr lang="en-US" u="sng" dirty="0">
                <a:solidFill>
                  <a:srgbClr val="FF0000"/>
                </a:solidFill>
              </a:rPr>
            </a:br>
            <a:br>
              <a:rPr lang="el-GR" dirty="0"/>
            </a:br>
            <a:endParaRPr lang="el-GR" dirty="0"/>
          </a:p>
        </p:txBody>
      </p:sp>
      <p:sp>
        <p:nvSpPr>
          <p:cNvPr id="3" name="2 - Θέση περιεχομένου"/>
          <p:cNvSpPr>
            <a:spLocks noGrp="1"/>
          </p:cNvSpPr>
          <p:nvPr>
            <p:ph idx="1"/>
          </p:nvPr>
        </p:nvSpPr>
        <p:spPr>
          <a:xfrm>
            <a:off x="571461" y="1124744"/>
            <a:ext cx="11334829" cy="4876024"/>
          </a:xfr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a:t> </a:t>
            </a:r>
            <a:r>
              <a:rPr lang="el-GR" sz="1900" b="1" dirty="0">
                <a:solidFill>
                  <a:srgbClr val="FFFF00"/>
                </a:solidFill>
                <a:effectLst>
                  <a:outerShdw blurRad="38100" dist="38100" dir="2700000" algn="tl">
                    <a:srgbClr val="000000">
                      <a:alpha val="43137"/>
                    </a:srgbClr>
                  </a:outerShdw>
                </a:effectLst>
              </a:rPr>
              <a:t>Αλληλεπιδρά με τα δεδομένα και τις απαιτήσεις κάθε εποχής.</a:t>
            </a:r>
            <a:r>
              <a:rPr lang="el-GR" sz="1900" dirty="0"/>
              <a:t> </a:t>
            </a:r>
          </a:p>
          <a:p>
            <a:pPr>
              <a:buFont typeface="Wingdings" pitchFamily="2" charset="2"/>
              <a:buChar char="Ø"/>
            </a:pPr>
            <a:r>
              <a:rPr lang="en-US" sz="1900" dirty="0"/>
              <a:t> </a:t>
            </a:r>
            <a:r>
              <a:rPr lang="el-GR" sz="1900" dirty="0" err="1">
                <a:solidFill>
                  <a:schemeClr val="tx1"/>
                </a:solidFill>
              </a:rPr>
              <a:t>Διέπεται</a:t>
            </a:r>
            <a:r>
              <a:rPr lang="el-GR" sz="1900" dirty="0">
                <a:solidFill>
                  <a:schemeClr val="tx1"/>
                </a:solidFill>
              </a:rPr>
              <a:t> όμως από βασικές αρχές όπως</a:t>
            </a:r>
            <a:r>
              <a:rPr lang="en-US" sz="1900" dirty="0">
                <a:solidFill>
                  <a:schemeClr val="tx1"/>
                </a:solidFill>
              </a:rPr>
              <a:t>:</a:t>
            </a:r>
            <a:r>
              <a:rPr lang="el-GR" sz="1900" dirty="0">
                <a:solidFill>
                  <a:schemeClr val="tx1"/>
                </a:solidFill>
              </a:rPr>
              <a:t> </a:t>
            </a:r>
            <a:endParaRPr lang="en-US" sz="1900" dirty="0">
              <a:solidFill>
                <a:schemeClr val="tx1"/>
              </a:solidFill>
            </a:endParaRPr>
          </a:p>
          <a:p>
            <a:pPr marL="514350" indent="-576000">
              <a:buBlip>
                <a:blip r:embed="rId2"/>
              </a:buBlip>
            </a:pPr>
            <a:r>
              <a:rPr lang="en-US" sz="1900" dirty="0">
                <a:solidFill>
                  <a:srgbClr val="0070C0"/>
                </a:solidFill>
              </a:rPr>
              <a:t>H </a:t>
            </a:r>
            <a:r>
              <a:rPr lang="el-GR" sz="1900" dirty="0">
                <a:solidFill>
                  <a:srgbClr val="0070C0"/>
                </a:solidFill>
              </a:rPr>
              <a:t>αρχή της πολλαπλής χρήσης, </a:t>
            </a:r>
          </a:p>
          <a:p>
            <a:pPr marL="514350" indent="-576000">
              <a:buBlip>
                <a:blip r:embed="rId2"/>
              </a:buBlip>
            </a:pPr>
            <a:r>
              <a:rPr lang="el-GR" sz="1900" dirty="0">
                <a:solidFill>
                  <a:srgbClr val="0070C0"/>
                </a:solidFill>
              </a:rPr>
              <a:t>Η αρχή της </a:t>
            </a:r>
            <a:r>
              <a:rPr lang="el-GR" sz="1900" dirty="0" err="1">
                <a:solidFill>
                  <a:srgbClr val="0070C0"/>
                </a:solidFill>
              </a:rPr>
              <a:t>αειφορίας</a:t>
            </a:r>
            <a:r>
              <a:rPr lang="el-GR" sz="1900" dirty="0">
                <a:solidFill>
                  <a:srgbClr val="0070C0"/>
                </a:solidFill>
              </a:rPr>
              <a:t>,</a:t>
            </a:r>
          </a:p>
          <a:p>
            <a:pPr marL="514350" indent="-576000">
              <a:buBlip>
                <a:blip r:embed="rId2"/>
              </a:buBlip>
            </a:pPr>
            <a:r>
              <a:rPr lang="el-GR" sz="1900" dirty="0">
                <a:solidFill>
                  <a:srgbClr val="0070C0"/>
                </a:solidFill>
              </a:rPr>
              <a:t>Η αρχή της οικονομικότητας και</a:t>
            </a:r>
          </a:p>
          <a:p>
            <a:pPr marL="547200" indent="-576000">
              <a:buBlip>
                <a:blip r:embed="rId2"/>
              </a:buBlip>
            </a:pPr>
            <a:r>
              <a:rPr lang="el-GR" sz="1900" dirty="0">
                <a:solidFill>
                  <a:srgbClr val="0070C0"/>
                </a:solidFill>
              </a:rPr>
              <a:t>Η αρχή της σφαιρικής προσέγγισης και της ολοκληρωμένης διαχείρισης</a:t>
            </a:r>
          </a:p>
          <a:p>
            <a:pPr>
              <a:buNone/>
            </a:pPr>
            <a:endParaRPr lang="el-GR" sz="1800" dirty="0"/>
          </a:p>
          <a:p>
            <a:pPr>
              <a:buNone/>
            </a:pPr>
            <a:r>
              <a:rPr lang="el-GR" sz="1800" dirty="0">
                <a:solidFill>
                  <a:srgbClr val="0070C0"/>
                </a:solidFill>
              </a:rPr>
              <a:t>Πολλαπλή χρήση </a:t>
            </a:r>
            <a:r>
              <a:rPr lang="el-GR" sz="1800" dirty="0"/>
              <a:t>: συνδυασμός συμβατών χρήσεων και υπηρεσιών</a:t>
            </a:r>
          </a:p>
          <a:p>
            <a:pPr>
              <a:buNone/>
            </a:pPr>
            <a:endParaRPr lang="el-GR" sz="1800" dirty="0"/>
          </a:p>
          <a:p>
            <a:pPr>
              <a:buNone/>
            </a:pPr>
            <a:r>
              <a:rPr lang="el-GR" sz="1800" dirty="0">
                <a:solidFill>
                  <a:srgbClr val="0070C0"/>
                </a:solidFill>
              </a:rPr>
              <a:t>Αειφορία: </a:t>
            </a:r>
            <a:r>
              <a:rPr lang="el-GR" sz="1800" dirty="0">
                <a:solidFill>
                  <a:schemeClr val="tx1"/>
                </a:solidFill>
              </a:rPr>
              <a:t>λ</a:t>
            </a:r>
            <a:r>
              <a:rPr lang="el-GR" sz="1800" dirty="0"/>
              <a:t>ελογισμένη άσκηση της  δασοπονίας στην σύγχρονη αντίληψη που δεν επικεντρώνεται πλέον σε έναν </a:t>
            </a:r>
          </a:p>
          <a:p>
            <a:pPr>
              <a:buNone/>
            </a:pPr>
            <a:r>
              <a:rPr lang="el-GR" sz="1800" dirty="0"/>
              <a:t>                  πόρο (ξύλο), αλλά καλύπτει το σύνολο των δασικών λειτουργιών </a:t>
            </a:r>
          </a:p>
          <a:p>
            <a:pPr>
              <a:buNone/>
            </a:pPr>
            <a:endParaRPr lang="el-GR" dirty="0"/>
          </a:p>
        </p:txBody>
      </p:sp>
    </p:spTree>
    <p:extLst>
      <p:ext uri="{BB962C8B-B14F-4D97-AF65-F5344CB8AC3E}">
        <p14:creationId xmlns:p14="http://schemas.microsoft.com/office/powerpoint/2010/main" val="1253187938"/>
      </p:ext>
    </p:extLst>
  </p:cSld>
  <p:clrMapOvr>
    <a:masterClrMapping/>
  </p:clrMapOvr>
  <p:transition spd="slow">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2800" b="1" u="sng" dirty="0">
                <a:solidFill>
                  <a:srgbClr val="00B050"/>
                </a:solidFill>
                <a:effectLst>
                  <a:outerShdw blurRad="38100" dist="38100" dir="2700000" algn="tl">
                    <a:srgbClr val="000000">
                      <a:alpha val="43137"/>
                    </a:srgbClr>
                  </a:outerShdw>
                </a:effectLst>
              </a:rPr>
              <a:t>Λειτουργίες του Δάσους</a:t>
            </a:r>
          </a:p>
        </p:txBody>
      </p:sp>
      <p:sp>
        <p:nvSpPr>
          <p:cNvPr id="5" name="4 - Ορθογώνιο"/>
          <p:cNvSpPr/>
          <p:nvPr/>
        </p:nvSpPr>
        <p:spPr>
          <a:xfrm>
            <a:off x="265275" y="1571613"/>
            <a:ext cx="3425577" cy="4847481"/>
          </a:xfrm>
          <a:prstGeom prst="rect">
            <a:avLst/>
          </a:prstGeom>
          <a:solidFill>
            <a:schemeClr val="accent6">
              <a:lumMod val="40000"/>
              <a:lumOff val="60000"/>
            </a:schemeClr>
          </a:solidFill>
        </p:spPr>
        <p:txBody>
          <a:bodyPr wrap="square">
            <a:spAutoFit/>
          </a:bodyPr>
          <a:lstStyle/>
          <a:p>
            <a:pPr algn="ctr"/>
            <a:r>
              <a:rPr lang="el-GR" sz="2400" b="1" dirty="0">
                <a:solidFill>
                  <a:srgbClr val="0070C0"/>
                </a:solidFill>
              </a:rPr>
              <a:t>Παραγωγικές Λειτουργίες</a:t>
            </a:r>
          </a:p>
          <a:p>
            <a:pPr algn="ctr">
              <a:spcBef>
                <a:spcPts val="600"/>
              </a:spcBef>
              <a:spcAft>
                <a:spcPts val="600"/>
              </a:spcAft>
            </a:pPr>
            <a:endParaRPr lang="el-GR" sz="800" dirty="0">
              <a:solidFill>
                <a:srgbClr val="0070C0"/>
              </a:solidFill>
            </a:endParaRPr>
          </a:p>
          <a:p>
            <a:pPr algn="ctr">
              <a:spcBef>
                <a:spcPts val="600"/>
              </a:spcBef>
              <a:spcAft>
                <a:spcPts val="600"/>
              </a:spcAft>
            </a:pPr>
            <a:endParaRPr lang="el-GR" sz="800" dirty="0">
              <a:solidFill>
                <a:srgbClr val="0070C0"/>
              </a:solidFill>
            </a:endParaRPr>
          </a:p>
          <a:p>
            <a:pPr>
              <a:spcBef>
                <a:spcPts val="600"/>
              </a:spcBef>
              <a:spcAft>
                <a:spcPts val="600"/>
              </a:spcAft>
              <a:buFont typeface="Arial" pitchFamily="34" charset="0"/>
              <a:buChar char="•"/>
            </a:pPr>
            <a:r>
              <a:rPr lang="el-GR" dirty="0"/>
              <a:t>   </a:t>
            </a:r>
            <a:r>
              <a:rPr lang="el-GR" sz="2000" dirty="0"/>
              <a:t>Ξύλο και εν γένει δασική   βιομάζα</a:t>
            </a:r>
          </a:p>
          <a:p>
            <a:pPr>
              <a:spcBef>
                <a:spcPts val="600"/>
              </a:spcBef>
              <a:spcAft>
                <a:spcPts val="600"/>
              </a:spcAft>
              <a:buFont typeface="Arial" pitchFamily="34" charset="0"/>
              <a:buChar char="•"/>
            </a:pPr>
            <a:r>
              <a:rPr lang="el-GR" sz="2000" dirty="0"/>
              <a:t>   Ρητίνη</a:t>
            </a:r>
          </a:p>
          <a:p>
            <a:pPr>
              <a:spcBef>
                <a:spcPts val="600"/>
              </a:spcBef>
              <a:spcAft>
                <a:spcPts val="600"/>
              </a:spcAft>
              <a:buFont typeface="Arial" pitchFamily="34" charset="0"/>
              <a:buChar char="•"/>
            </a:pPr>
            <a:r>
              <a:rPr lang="el-GR" sz="2000" dirty="0"/>
              <a:t>   Αρωματικά φυτά</a:t>
            </a:r>
          </a:p>
          <a:p>
            <a:pPr>
              <a:spcBef>
                <a:spcPts val="600"/>
              </a:spcBef>
              <a:spcAft>
                <a:spcPts val="600"/>
              </a:spcAft>
              <a:buFont typeface="Arial" pitchFamily="34" charset="0"/>
              <a:buChar char="•"/>
            </a:pPr>
            <a:r>
              <a:rPr lang="el-GR" sz="2000" dirty="0"/>
              <a:t>   Βοσκήσιμη ύλη </a:t>
            </a:r>
          </a:p>
          <a:p>
            <a:pPr>
              <a:spcBef>
                <a:spcPts val="600"/>
              </a:spcBef>
              <a:spcAft>
                <a:spcPts val="600"/>
              </a:spcAft>
              <a:buFont typeface="Arial" pitchFamily="34" charset="0"/>
              <a:buChar char="•"/>
            </a:pPr>
            <a:r>
              <a:rPr lang="el-GR" sz="2000" dirty="0"/>
              <a:t>   Μανιτάρια</a:t>
            </a:r>
          </a:p>
          <a:p>
            <a:pPr>
              <a:spcBef>
                <a:spcPts val="600"/>
              </a:spcBef>
              <a:spcAft>
                <a:spcPts val="600"/>
              </a:spcAft>
              <a:buFont typeface="Arial" pitchFamily="34" charset="0"/>
              <a:buChar char="•"/>
            </a:pPr>
            <a:r>
              <a:rPr lang="el-GR" sz="2000" dirty="0"/>
              <a:t>   Μελισσοκομία</a:t>
            </a:r>
          </a:p>
          <a:p>
            <a:pPr>
              <a:spcBef>
                <a:spcPts val="600"/>
              </a:spcBef>
              <a:spcAft>
                <a:spcPts val="600"/>
              </a:spcAft>
            </a:pPr>
            <a:endParaRPr lang="el-GR" sz="2000" dirty="0"/>
          </a:p>
        </p:txBody>
      </p:sp>
      <p:sp>
        <p:nvSpPr>
          <p:cNvPr id="6" name="5 - Ορθογώνιο"/>
          <p:cNvSpPr/>
          <p:nvPr/>
        </p:nvSpPr>
        <p:spPr>
          <a:xfrm>
            <a:off x="4121366" y="1571613"/>
            <a:ext cx="3429024" cy="5001369"/>
          </a:xfrm>
          <a:prstGeom prst="rect">
            <a:avLst/>
          </a:prstGeom>
          <a:solidFill>
            <a:schemeClr val="accent6">
              <a:lumMod val="40000"/>
              <a:lumOff val="60000"/>
            </a:schemeClr>
          </a:solidFill>
          <a:ln>
            <a:solidFill>
              <a:schemeClr val="accent6">
                <a:lumMod val="60000"/>
                <a:lumOff val="40000"/>
              </a:schemeClr>
            </a:solidFill>
          </a:ln>
        </p:spPr>
        <p:txBody>
          <a:bodyPr wrap="square">
            <a:spAutoFit/>
          </a:bodyPr>
          <a:lstStyle/>
          <a:p>
            <a:pPr algn="ctr"/>
            <a:r>
              <a:rPr lang="el-GR" sz="2400" b="1" dirty="0">
                <a:solidFill>
                  <a:srgbClr val="0070C0"/>
                </a:solidFill>
              </a:rPr>
              <a:t>Λειτουργίες</a:t>
            </a:r>
          </a:p>
          <a:p>
            <a:pPr algn="ctr"/>
            <a:r>
              <a:rPr lang="el-GR" sz="2400" b="1" dirty="0">
                <a:solidFill>
                  <a:srgbClr val="0070C0"/>
                </a:solidFill>
              </a:rPr>
              <a:t> Αναψυχής</a:t>
            </a:r>
          </a:p>
          <a:p>
            <a:pPr algn="ctr"/>
            <a:endParaRPr lang="el-GR" dirty="0">
              <a:solidFill>
                <a:srgbClr val="0070C0"/>
              </a:solidFill>
            </a:endParaRPr>
          </a:p>
          <a:p>
            <a:pPr algn="ctr"/>
            <a:endParaRPr lang="el-GR" dirty="0">
              <a:solidFill>
                <a:srgbClr val="0070C0"/>
              </a:solidFill>
            </a:endParaRPr>
          </a:p>
          <a:p>
            <a:pPr>
              <a:spcBef>
                <a:spcPts val="600"/>
              </a:spcBef>
              <a:spcAft>
                <a:spcPts val="600"/>
              </a:spcAft>
              <a:buFont typeface="Arial" pitchFamily="34" charset="0"/>
              <a:buChar char="•"/>
            </a:pPr>
            <a:r>
              <a:rPr lang="el-GR" sz="2000" dirty="0"/>
              <a:t>  Αισθητική του τοπίου</a:t>
            </a:r>
          </a:p>
          <a:p>
            <a:pPr>
              <a:spcBef>
                <a:spcPts val="600"/>
              </a:spcBef>
              <a:spcAft>
                <a:spcPts val="600"/>
              </a:spcAft>
              <a:buFont typeface="Arial" pitchFamily="34" charset="0"/>
              <a:buChar char="•"/>
            </a:pPr>
            <a:r>
              <a:rPr lang="el-GR" sz="2000" dirty="0"/>
              <a:t>  Φυσικές εμπειρίες </a:t>
            </a:r>
          </a:p>
          <a:p>
            <a:pPr>
              <a:spcBef>
                <a:spcPts val="600"/>
              </a:spcBef>
              <a:spcAft>
                <a:spcPts val="600"/>
              </a:spcAft>
              <a:buFont typeface="Arial" pitchFamily="34" charset="0"/>
              <a:buChar char="•"/>
            </a:pPr>
            <a:r>
              <a:rPr lang="el-GR" sz="2000" dirty="0"/>
              <a:t>  Υγιεινή επίδραση </a:t>
            </a:r>
          </a:p>
          <a:p>
            <a:pPr>
              <a:spcBef>
                <a:spcPts val="600"/>
              </a:spcBef>
              <a:spcAft>
                <a:spcPts val="600"/>
              </a:spcAft>
              <a:buFont typeface="Arial" pitchFamily="34" charset="0"/>
              <a:buChar char="•"/>
            </a:pPr>
            <a:r>
              <a:rPr lang="el-GR" sz="2000" dirty="0"/>
              <a:t>  Άσκηση θήρας</a:t>
            </a:r>
          </a:p>
          <a:p>
            <a:pPr>
              <a:spcBef>
                <a:spcPts val="600"/>
              </a:spcBef>
              <a:spcAft>
                <a:spcPts val="600"/>
              </a:spcAft>
              <a:buFont typeface="Arial" pitchFamily="34" charset="0"/>
              <a:buChar char="•"/>
            </a:pPr>
            <a:r>
              <a:rPr lang="el-GR" sz="2000" dirty="0"/>
              <a:t>  Ορειβασία</a:t>
            </a:r>
          </a:p>
          <a:p>
            <a:pPr>
              <a:spcBef>
                <a:spcPts val="600"/>
              </a:spcBef>
              <a:spcAft>
                <a:spcPts val="600"/>
              </a:spcAft>
              <a:buFont typeface="Arial" pitchFamily="34" charset="0"/>
              <a:buChar char="•"/>
            </a:pPr>
            <a:r>
              <a:rPr lang="el-GR" sz="2000" dirty="0"/>
              <a:t>  Εναλλακτικός Τουρισμός</a:t>
            </a:r>
          </a:p>
          <a:p>
            <a:pPr>
              <a:spcBef>
                <a:spcPts val="600"/>
              </a:spcBef>
              <a:spcAft>
                <a:spcPts val="600"/>
              </a:spcAft>
            </a:pPr>
            <a:endParaRPr lang="el-GR" sz="2000" dirty="0"/>
          </a:p>
          <a:p>
            <a:pPr>
              <a:spcBef>
                <a:spcPts val="600"/>
              </a:spcBef>
              <a:spcAft>
                <a:spcPts val="600"/>
              </a:spcAft>
            </a:pPr>
            <a:endParaRPr lang="el-GR" sz="2000" dirty="0"/>
          </a:p>
        </p:txBody>
      </p:sp>
      <p:sp>
        <p:nvSpPr>
          <p:cNvPr id="7" name="6 - Ορθογώνιο"/>
          <p:cNvSpPr/>
          <p:nvPr/>
        </p:nvSpPr>
        <p:spPr>
          <a:xfrm>
            <a:off x="7810512" y="1571613"/>
            <a:ext cx="3209913" cy="4970591"/>
          </a:xfrm>
          <a:prstGeom prst="rect">
            <a:avLst/>
          </a:prstGeom>
          <a:solidFill>
            <a:schemeClr val="accent6">
              <a:lumMod val="40000"/>
              <a:lumOff val="60000"/>
            </a:schemeClr>
          </a:solidFill>
        </p:spPr>
        <p:txBody>
          <a:bodyPr wrap="square">
            <a:spAutoFit/>
          </a:bodyPr>
          <a:lstStyle/>
          <a:p>
            <a:pPr algn="ctr"/>
            <a:r>
              <a:rPr lang="el-GR" sz="2400" b="1" dirty="0">
                <a:solidFill>
                  <a:srgbClr val="0070C0"/>
                </a:solidFill>
              </a:rPr>
              <a:t>Προστατευτικές </a:t>
            </a:r>
          </a:p>
          <a:p>
            <a:pPr algn="ctr"/>
            <a:r>
              <a:rPr lang="el-GR" sz="2400" b="1" dirty="0">
                <a:solidFill>
                  <a:srgbClr val="0070C0"/>
                </a:solidFill>
              </a:rPr>
              <a:t>Λειτουργίες</a:t>
            </a:r>
          </a:p>
          <a:p>
            <a:pPr algn="ctr"/>
            <a:endParaRPr lang="el-GR" dirty="0">
              <a:solidFill>
                <a:srgbClr val="0070C0"/>
              </a:solidFill>
            </a:endParaRPr>
          </a:p>
          <a:p>
            <a:pPr algn="ctr"/>
            <a:endParaRPr lang="el-GR" dirty="0">
              <a:solidFill>
                <a:srgbClr val="0070C0"/>
              </a:solidFill>
            </a:endParaRPr>
          </a:p>
          <a:p>
            <a:pPr>
              <a:spcBef>
                <a:spcPts val="600"/>
              </a:spcBef>
              <a:spcAft>
                <a:spcPts val="600"/>
              </a:spcAft>
              <a:buFont typeface="Arial" pitchFamily="34" charset="0"/>
              <a:buChar char="•"/>
            </a:pPr>
            <a:r>
              <a:rPr lang="el-GR" dirty="0"/>
              <a:t>  </a:t>
            </a:r>
            <a:r>
              <a:rPr lang="el-GR" sz="2000" dirty="0"/>
              <a:t>Διατήρηση άγριας ζωής</a:t>
            </a:r>
          </a:p>
          <a:p>
            <a:pPr>
              <a:spcBef>
                <a:spcPts val="600"/>
              </a:spcBef>
              <a:buFont typeface="Arial" pitchFamily="34" charset="0"/>
              <a:buChar char="•"/>
            </a:pPr>
            <a:r>
              <a:rPr lang="el-GR" sz="2000" dirty="0"/>
              <a:t>  Προστασία υδρολογικού </a:t>
            </a:r>
          </a:p>
          <a:p>
            <a:pPr>
              <a:spcAft>
                <a:spcPts val="600"/>
              </a:spcAft>
            </a:pPr>
            <a:r>
              <a:rPr lang="el-GR" sz="2000" dirty="0"/>
              <a:t>    κύκλου</a:t>
            </a:r>
          </a:p>
          <a:p>
            <a:pPr>
              <a:spcBef>
                <a:spcPts val="600"/>
              </a:spcBef>
              <a:spcAft>
                <a:spcPts val="600"/>
              </a:spcAft>
              <a:buFont typeface="Arial" pitchFamily="34" charset="0"/>
              <a:buChar char="•"/>
            </a:pPr>
            <a:r>
              <a:rPr lang="el-GR" sz="2000" dirty="0"/>
              <a:t>   Αύξηση της ανθεκτικότητας και μείωση της τρωτότητας σε απειλές</a:t>
            </a:r>
          </a:p>
          <a:p>
            <a:pPr>
              <a:spcAft>
                <a:spcPts val="600"/>
              </a:spcAft>
            </a:pPr>
            <a:r>
              <a:rPr lang="el-GR" sz="2000" dirty="0"/>
              <a:t>    </a:t>
            </a:r>
            <a:r>
              <a:rPr lang="el-GR" dirty="0"/>
              <a:t>(Κλιματική κρίση, Πυρκαγιές, διάβρωση </a:t>
            </a:r>
            <a:r>
              <a:rPr lang="el-GR" dirty="0" err="1"/>
              <a:t>κλπ</a:t>
            </a:r>
            <a:r>
              <a:rPr lang="el-GR" dirty="0"/>
              <a:t>)</a:t>
            </a:r>
          </a:p>
          <a:p>
            <a:pPr marL="285750" indent="-285750">
              <a:spcAft>
                <a:spcPts val="600"/>
              </a:spcAft>
              <a:buFont typeface="Arial" panose="020B0604020202020204" pitchFamily="34" charset="0"/>
              <a:buChar char="•"/>
            </a:pPr>
            <a:r>
              <a:rPr lang="el-GR" sz="2000" dirty="0"/>
              <a:t>Δέσμευση διοξειδίου του άνθρακα</a:t>
            </a:r>
          </a:p>
        </p:txBody>
      </p:sp>
    </p:spTree>
    <p:extLst>
      <p:ext uri="{BB962C8B-B14F-4D97-AF65-F5344CB8AC3E}">
        <p14:creationId xmlns:p14="http://schemas.microsoft.com/office/powerpoint/2010/main" val="3564909241"/>
      </p:ext>
    </p:extLst>
  </p:cSld>
  <p:clrMapOvr>
    <a:masterClrMapping/>
  </p:clrMapOvr>
  <p:transition spd="slow">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98366" y="322274"/>
            <a:ext cx="8508676" cy="523220"/>
          </a:xfrm>
          <a:prstGeom prst="rect">
            <a:avLst/>
          </a:prstGeom>
        </p:spPr>
        <p:txBody>
          <a:bodyPr wrap="none">
            <a:spAutoFit/>
          </a:bodyPr>
          <a:lstStyle/>
          <a:p>
            <a:pPr algn="ctr"/>
            <a:r>
              <a:rPr lang="el-GR" sz="2800" b="1" u="sng" dirty="0">
                <a:solidFill>
                  <a:srgbClr val="00B050"/>
                </a:solidFill>
                <a:effectLst>
                  <a:outerShdw blurRad="38100" dist="38100" dir="2700000" algn="tl">
                    <a:srgbClr val="000000">
                      <a:alpha val="43137"/>
                    </a:srgbClr>
                  </a:outerShdw>
                </a:effectLst>
                <a:cs typeface="Arial" pitchFamily="34" charset="0"/>
              </a:rPr>
              <a:t>Λειτουργίες και στόχοι ως εργαλείο λήψης αποφάσεων</a:t>
            </a:r>
          </a:p>
        </p:txBody>
      </p:sp>
      <p:sp>
        <p:nvSpPr>
          <p:cNvPr id="3" name="2 - Ορθογώνιο"/>
          <p:cNvSpPr/>
          <p:nvPr/>
        </p:nvSpPr>
        <p:spPr>
          <a:xfrm>
            <a:off x="561992" y="1227644"/>
            <a:ext cx="2131106" cy="707886"/>
          </a:xfrm>
          <a:prstGeom prst="rect">
            <a:avLst/>
          </a:prstGeom>
        </p:spPr>
        <p:txBody>
          <a:bodyPr wrap="square">
            <a:spAutoFit/>
          </a:bodyPr>
          <a:lstStyle/>
          <a:p>
            <a:pPr lvl="0" eaLnBrk="0" fontAlgn="base" hangingPunct="0">
              <a:spcBef>
                <a:spcPct val="0"/>
              </a:spcBef>
              <a:spcAft>
                <a:spcPct val="0"/>
              </a:spcAft>
            </a:pPr>
            <a:r>
              <a:rPr lang="el-GR" sz="2000" b="1" dirty="0">
                <a:cs typeface="Arial" pitchFamily="34" charset="0"/>
              </a:rPr>
              <a:t>Κοινωνικό Εισόδημα</a:t>
            </a:r>
          </a:p>
        </p:txBody>
      </p:sp>
      <p:sp>
        <p:nvSpPr>
          <p:cNvPr id="4" name="3 - Ορθογώνιο"/>
          <p:cNvSpPr/>
          <p:nvPr/>
        </p:nvSpPr>
        <p:spPr>
          <a:xfrm>
            <a:off x="471446" y="2405090"/>
            <a:ext cx="1908500" cy="1015663"/>
          </a:xfrm>
          <a:prstGeom prst="rect">
            <a:avLst/>
          </a:prstGeom>
        </p:spPr>
        <p:txBody>
          <a:bodyPr wrap="square">
            <a:spAutoFit/>
          </a:bodyPr>
          <a:lstStyle/>
          <a:p>
            <a:pPr lvl="0" fontAlgn="base">
              <a:spcBef>
                <a:spcPct val="0"/>
              </a:spcBef>
              <a:spcAft>
                <a:spcPct val="0"/>
              </a:spcAft>
            </a:pPr>
            <a:r>
              <a:rPr lang="el-GR" sz="2000" b="1" dirty="0">
                <a:ea typeface="Times New Roman" pitchFamily="18" charset="0"/>
                <a:cs typeface="Arial" pitchFamily="34" charset="0"/>
              </a:rPr>
              <a:t>Δασόβιος &amp; </a:t>
            </a:r>
            <a:r>
              <a:rPr lang="el-GR" sz="2000" b="1" dirty="0" err="1">
                <a:ea typeface="Times New Roman" pitchFamily="18" charset="0"/>
                <a:cs typeface="Arial" pitchFamily="34" charset="0"/>
              </a:rPr>
              <a:t>παραδασόβιος</a:t>
            </a:r>
            <a:r>
              <a:rPr lang="el-GR" sz="2000" b="1" dirty="0">
                <a:ea typeface="Times New Roman" pitchFamily="18" charset="0"/>
                <a:cs typeface="Arial" pitchFamily="34" charset="0"/>
              </a:rPr>
              <a:t> πληθυσμός</a:t>
            </a:r>
            <a:endParaRPr lang="el-GR" sz="2000" b="1" dirty="0">
              <a:cs typeface="Arial" pitchFamily="34" charset="0"/>
            </a:endParaRPr>
          </a:p>
        </p:txBody>
      </p:sp>
      <p:sp>
        <p:nvSpPr>
          <p:cNvPr id="5" name="4 - Ορθογώνιο"/>
          <p:cNvSpPr/>
          <p:nvPr/>
        </p:nvSpPr>
        <p:spPr>
          <a:xfrm>
            <a:off x="479917" y="3720323"/>
            <a:ext cx="1756315" cy="400110"/>
          </a:xfrm>
          <a:prstGeom prst="rect">
            <a:avLst/>
          </a:prstGeom>
        </p:spPr>
        <p:txBody>
          <a:bodyPr wrap="none">
            <a:spAutoFit/>
          </a:bodyPr>
          <a:lstStyle/>
          <a:p>
            <a:pPr lvl="0" eaLnBrk="0" fontAlgn="base" hangingPunct="0">
              <a:spcBef>
                <a:spcPct val="0"/>
              </a:spcBef>
              <a:spcAft>
                <a:spcPct val="0"/>
              </a:spcAft>
            </a:pPr>
            <a:r>
              <a:rPr lang="el-GR" sz="2000" b="1" dirty="0">
                <a:solidFill>
                  <a:prstClr val="black"/>
                </a:solidFill>
                <a:ea typeface="Times New Roman" pitchFamily="18" charset="0"/>
                <a:cs typeface="Arial" pitchFamily="34" charset="0"/>
              </a:rPr>
              <a:t>Ποιότητα ζωής</a:t>
            </a:r>
            <a:endParaRPr lang="el-GR" sz="2000" b="1" dirty="0">
              <a:solidFill>
                <a:prstClr val="black"/>
              </a:solidFill>
              <a:cs typeface="Arial" pitchFamily="34" charset="0"/>
            </a:endParaRPr>
          </a:p>
        </p:txBody>
      </p:sp>
      <p:sp>
        <p:nvSpPr>
          <p:cNvPr id="6" name="5 - Ορθογώνιο"/>
          <p:cNvSpPr/>
          <p:nvPr/>
        </p:nvSpPr>
        <p:spPr>
          <a:xfrm>
            <a:off x="505189" y="5023030"/>
            <a:ext cx="2313167" cy="1015663"/>
          </a:xfrm>
          <a:prstGeom prst="rect">
            <a:avLst/>
          </a:prstGeom>
        </p:spPr>
        <p:txBody>
          <a:bodyPr wrap="square">
            <a:spAutoFit/>
          </a:bodyPr>
          <a:lstStyle/>
          <a:p>
            <a:pPr lvl="0" eaLnBrk="0" fontAlgn="base" hangingPunct="0">
              <a:spcBef>
                <a:spcPct val="0"/>
              </a:spcBef>
              <a:spcAft>
                <a:spcPct val="0"/>
              </a:spcAft>
            </a:pPr>
            <a:r>
              <a:rPr lang="el-GR" sz="2000" b="1" dirty="0">
                <a:solidFill>
                  <a:prstClr val="black"/>
                </a:solidFill>
                <a:ea typeface="Times New Roman" pitchFamily="18" charset="0"/>
                <a:cs typeface="Arial" pitchFamily="34" charset="0"/>
              </a:rPr>
              <a:t>Προστασία Φυσικού Περιβάλλοντος</a:t>
            </a:r>
            <a:endParaRPr lang="el-GR" sz="2000" b="1" dirty="0">
              <a:solidFill>
                <a:prstClr val="black"/>
              </a:solidFill>
              <a:cs typeface="Arial" pitchFamily="34" charset="0"/>
            </a:endParaRPr>
          </a:p>
        </p:txBody>
      </p:sp>
      <p:sp>
        <p:nvSpPr>
          <p:cNvPr id="7" name="6 - Ορθογώνιο"/>
          <p:cNvSpPr/>
          <p:nvPr/>
        </p:nvSpPr>
        <p:spPr>
          <a:xfrm>
            <a:off x="4739013" y="1290180"/>
            <a:ext cx="2538609" cy="4447371"/>
          </a:xfrm>
          <a:prstGeom prst="rect">
            <a:avLst/>
          </a:prstGeom>
        </p:spPr>
        <p:txBody>
          <a:bodyPr wrap="square">
            <a:spAutoFit/>
          </a:bodyPr>
          <a:lstStyle/>
          <a:p>
            <a:pPr marL="228600" lvl="0" indent="-228600" fontAlgn="base">
              <a:spcAft>
                <a:spcPts val="4200"/>
              </a:spcAft>
              <a:buFont typeface="+mj-lt"/>
              <a:buAutoNum type="arabicPeriod"/>
            </a:pPr>
            <a:r>
              <a:rPr lang="el-GR" sz="2000" b="1" dirty="0">
                <a:ea typeface="Times New Roman" pitchFamily="18" charset="0"/>
                <a:cs typeface="Arial" pitchFamily="34" charset="0"/>
              </a:rPr>
              <a:t>Δασική Παραγωγή</a:t>
            </a:r>
            <a:endParaRPr lang="en-US" sz="2000" b="1" dirty="0">
              <a:ea typeface="Times New Roman" pitchFamily="18" charset="0"/>
              <a:cs typeface="Arial" pitchFamily="34" charset="0"/>
            </a:endParaRPr>
          </a:p>
          <a:p>
            <a:pPr marL="228600" lvl="0" indent="-228600" fontAlgn="base">
              <a:spcAft>
                <a:spcPts val="6000"/>
              </a:spcAft>
              <a:buFont typeface="+mj-lt"/>
              <a:buAutoNum type="arabicPeriod"/>
            </a:pPr>
            <a:endParaRPr lang="el-GR" b="1" dirty="0">
              <a:latin typeface="Arial" pitchFamily="34" charset="0"/>
              <a:ea typeface="Times New Roman" pitchFamily="18" charset="0"/>
              <a:cs typeface="Arial" pitchFamily="34" charset="0"/>
            </a:endParaRPr>
          </a:p>
          <a:p>
            <a:pPr marL="228600" lvl="0" indent="-228600" eaLnBrk="0" fontAlgn="base" hangingPunct="0">
              <a:spcBef>
                <a:spcPct val="0"/>
              </a:spcBef>
              <a:spcAft>
                <a:spcPts val="6000"/>
              </a:spcAft>
              <a:buFont typeface="+mj-lt"/>
              <a:buAutoNum type="arabicPeriod"/>
            </a:pPr>
            <a:r>
              <a:rPr lang="el-GR" sz="2000" b="1" dirty="0">
                <a:ea typeface="Times New Roman" pitchFamily="18" charset="0"/>
                <a:cs typeface="Arial" pitchFamily="34" charset="0"/>
              </a:rPr>
              <a:t>Δασική Αναψυχή</a:t>
            </a:r>
            <a:endParaRPr lang="en-US" sz="2000" b="1" dirty="0">
              <a:cs typeface="Arial" pitchFamily="34" charset="0"/>
            </a:endParaRPr>
          </a:p>
          <a:p>
            <a:pPr marL="228600" lvl="0" indent="-228600" eaLnBrk="0" fontAlgn="base" hangingPunct="0">
              <a:spcBef>
                <a:spcPts val="3600"/>
              </a:spcBef>
              <a:buFont typeface="+mj-lt"/>
              <a:buAutoNum type="arabicPeriod"/>
            </a:pPr>
            <a:r>
              <a:rPr lang="el-GR" sz="2000" b="1" dirty="0">
                <a:ea typeface="Times New Roman" pitchFamily="18" charset="0"/>
                <a:cs typeface="Arial" pitchFamily="34" charset="0"/>
              </a:rPr>
              <a:t>Προστασία Δασικών Οικοσυστημάτων</a:t>
            </a:r>
            <a:endParaRPr lang="el-GR" sz="2000" b="1" dirty="0">
              <a:cs typeface="Arial" pitchFamily="34" charset="0"/>
            </a:endParaRPr>
          </a:p>
        </p:txBody>
      </p:sp>
      <p:sp>
        <p:nvSpPr>
          <p:cNvPr id="8" name="7 - Ορθογώνιο"/>
          <p:cNvSpPr/>
          <p:nvPr/>
        </p:nvSpPr>
        <p:spPr>
          <a:xfrm>
            <a:off x="8008307" y="1161633"/>
            <a:ext cx="3691003" cy="5062924"/>
          </a:xfrm>
          <a:prstGeom prst="rect">
            <a:avLst/>
          </a:prstGeom>
        </p:spPr>
        <p:txBody>
          <a:bodyPr wrap="square">
            <a:spAutoFit/>
          </a:bodyPr>
          <a:lstStyle/>
          <a:p>
            <a:pPr lvl="0" fontAlgn="base">
              <a:spcBef>
                <a:spcPct val="0"/>
              </a:spcBef>
              <a:spcAft>
                <a:spcPct val="0"/>
              </a:spcAft>
              <a:buFontTx/>
              <a:buChar char="•"/>
            </a:pPr>
            <a:r>
              <a:rPr lang="el-GR" sz="1700" b="1" dirty="0">
                <a:solidFill>
                  <a:srgbClr val="FCBD24"/>
                </a:solidFill>
                <a:ea typeface="Times New Roman" pitchFamily="18" charset="0"/>
                <a:cs typeface="Arial" pitchFamily="34" charset="0"/>
              </a:rPr>
              <a:t>Ξύλο και εν γένει δασική βιομάζα</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Βοσκήσιμη ύλη</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Ρητίνη</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Αρωματικά φυτά, μανιτάρια</a:t>
            </a: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Μελισσοκομία</a:t>
            </a:r>
            <a:endParaRPr lang="en-US" sz="1700" b="1" dirty="0">
              <a:solidFill>
                <a:srgbClr val="FCBD24"/>
              </a:solidFill>
              <a:ea typeface="Times New Roman" pitchFamily="18" charset="0"/>
              <a:cs typeface="Arial" pitchFamily="34" charset="0"/>
            </a:endParaRPr>
          </a:p>
          <a:p>
            <a:pPr lvl="0" eaLnBrk="0" fontAlgn="base" hangingPunct="0">
              <a:spcBef>
                <a:spcPct val="0"/>
              </a:spcBef>
              <a:spcAft>
                <a:spcPct val="0"/>
              </a:spcAft>
            </a:pP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Αισθητική τοπίου</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Φυσικές εμπειρίες</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Υγιεινή επίδραση</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Ευκαιρίες θήρας</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Ορειβασία, εναλλακτικός τουρισμός</a:t>
            </a:r>
            <a:endParaRPr lang="en-US" sz="1700" b="1" dirty="0">
              <a:solidFill>
                <a:srgbClr val="FCBD24"/>
              </a:solidFill>
              <a:ea typeface="Times New Roman" pitchFamily="18" charset="0"/>
              <a:cs typeface="Arial" pitchFamily="34" charset="0"/>
            </a:endParaRPr>
          </a:p>
          <a:p>
            <a:pPr lvl="0" eaLnBrk="0" fontAlgn="base" hangingPunct="0">
              <a:spcBef>
                <a:spcPct val="0"/>
              </a:spcBef>
              <a:spcAft>
                <a:spcPct val="0"/>
              </a:spcAft>
              <a:buFontTx/>
              <a:buChar char="•"/>
            </a:pPr>
            <a:endParaRPr lang="en-US" sz="1700" b="1" dirty="0">
              <a:solidFill>
                <a:srgbClr val="FCBD24"/>
              </a:solidFill>
              <a:cs typeface="Arial" pitchFamily="34" charset="0"/>
            </a:endParaRPr>
          </a:p>
          <a:p>
            <a:pPr lvl="0" eaLnBrk="0" fontAlgn="base" hangingPunct="0">
              <a:spcBef>
                <a:spcPct val="0"/>
              </a:spcBef>
              <a:spcAft>
                <a:spcPct val="0"/>
              </a:spcAft>
            </a:pPr>
            <a:endParaRPr lang="en-US"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Διατήρηση άγριας ζωής</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Προστασία / δυναμικό </a:t>
            </a:r>
            <a:r>
              <a:rPr lang="en-US" sz="1700" b="1" dirty="0">
                <a:solidFill>
                  <a:srgbClr val="FCBD24"/>
                </a:solidFill>
                <a:ea typeface="Times New Roman" pitchFamily="18" charset="0"/>
                <a:cs typeface="Arial" pitchFamily="34" charset="0"/>
              </a:rPr>
              <a:t> </a:t>
            </a:r>
            <a:r>
              <a:rPr lang="el-GR" sz="1700" b="1" dirty="0">
                <a:solidFill>
                  <a:srgbClr val="FCBD24"/>
                </a:solidFill>
                <a:ea typeface="Times New Roman" pitchFamily="18" charset="0"/>
                <a:cs typeface="Arial" pitchFamily="34" charset="0"/>
              </a:rPr>
              <a:t>διήθησης υδρολογικού κύκλου</a:t>
            </a:r>
            <a:endParaRPr lang="el-GR" sz="1700" b="1" dirty="0">
              <a:solidFill>
                <a:srgbClr val="FCBD24"/>
              </a:solidFill>
              <a:cs typeface="Arial" pitchFamily="34" charset="0"/>
            </a:endParaRPr>
          </a:p>
          <a:p>
            <a:pPr lvl="0" eaLnBrk="0" fontAlgn="base" hangingPunct="0">
              <a:spcBef>
                <a:spcPct val="0"/>
              </a:spcBef>
              <a:spcAft>
                <a:spcPct val="0"/>
              </a:spcAft>
              <a:buFontTx/>
              <a:buChar char="•"/>
            </a:pPr>
            <a:r>
              <a:rPr lang="el-GR" sz="1700" b="1" dirty="0">
                <a:solidFill>
                  <a:srgbClr val="FCBD24"/>
                </a:solidFill>
                <a:ea typeface="Times New Roman" pitchFamily="18" charset="0"/>
                <a:cs typeface="Arial" pitchFamily="34" charset="0"/>
              </a:rPr>
              <a:t>Αύξηση της ανθεκτικότητας και μείωση της τρωτότητας στις απειλές (Διάβρωση, δασικές πυρκαγιές </a:t>
            </a:r>
            <a:r>
              <a:rPr lang="el-GR" sz="1700" b="1" dirty="0" err="1">
                <a:solidFill>
                  <a:srgbClr val="FCBD24"/>
                </a:solidFill>
                <a:ea typeface="Times New Roman" pitchFamily="18" charset="0"/>
                <a:cs typeface="Arial" pitchFamily="34" charset="0"/>
              </a:rPr>
              <a:t>κλπ</a:t>
            </a:r>
            <a:r>
              <a:rPr lang="el-GR" sz="1700" b="1" dirty="0">
                <a:solidFill>
                  <a:srgbClr val="FCBD24"/>
                </a:solidFill>
                <a:ea typeface="Times New Roman" pitchFamily="18" charset="0"/>
                <a:cs typeface="Arial" pitchFamily="34" charset="0"/>
              </a:rPr>
              <a:t>)</a:t>
            </a:r>
            <a:endParaRPr lang="el-GR" sz="1700" b="1" dirty="0">
              <a:solidFill>
                <a:srgbClr val="FCBD24"/>
              </a:solidFill>
            </a:endParaRPr>
          </a:p>
        </p:txBody>
      </p:sp>
      <p:cxnSp>
        <p:nvCxnSpPr>
          <p:cNvPr id="10" name="9 - Ευθεία γραμμή σύνδεσης"/>
          <p:cNvCxnSpPr>
            <a:cxnSpLocks/>
          </p:cNvCxnSpPr>
          <p:nvPr/>
        </p:nvCxnSpPr>
        <p:spPr>
          <a:xfrm flipH="1">
            <a:off x="7834497" y="1215025"/>
            <a:ext cx="19322" cy="119006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rot="16200000" flipH="1">
            <a:off x="7265358" y="3437221"/>
            <a:ext cx="1202499" cy="1252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a:cxnSpLocks/>
          </p:cNvCxnSpPr>
          <p:nvPr/>
        </p:nvCxnSpPr>
        <p:spPr>
          <a:xfrm>
            <a:off x="7836086" y="4603588"/>
            <a:ext cx="0" cy="143510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rot="10800000" flipV="1">
            <a:off x="2390778" y="1514474"/>
            <a:ext cx="2295523" cy="19049"/>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rot="10800000" flipV="1">
            <a:off x="2543175" y="3381374"/>
            <a:ext cx="2095502" cy="542925"/>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9" name="28 - Ευθύγραμμο βέλος σύνδεσης"/>
          <p:cNvCxnSpPr/>
          <p:nvPr/>
        </p:nvCxnSpPr>
        <p:spPr>
          <a:xfrm rot="10800000" flipV="1">
            <a:off x="2492683" y="5114924"/>
            <a:ext cx="2222192" cy="246215"/>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rot="10800000" flipV="1">
            <a:off x="2229638" y="1504950"/>
            <a:ext cx="2437613" cy="1087938"/>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34 - Ευθύγραμμο βέλος σύνδεσης"/>
          <p:cNvCxnSpPr/>
          <p:nvPr/>
        </p:nvCxnSpPr>
        <p:spPr>
          <a:xfrm rot="5400000">
            <a:off x="2497378" y="1609991"/>
            <a:ext cx="2255861" cy="2064835"/>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p:nvPr/>
        </p:nvCxnSpPr>
        <p:spPr>
          <a:xfrm rot="5400000">
            <a:off x="1673923" y="2129817"/>
            <a:ext cx="3599145" cy="2387511"/>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38 - Ευθύγραμμο βέλος σύνδεσης"/>
          <p:cNvCxnSpPr/>
          <p:nvPr/>
        </p:nvCxnSpPr>
        <p:spPr>
          <a:xfrm rot="10800000">
            <a:off x="2324103" y="1704976"/>
            <a:ext cx="2295523" cy="1666875"/>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41 - Ευθύγραμμο βέλος σύνδεσης"/>
          <p:cNvCxnSpPr/>
          <p:nvPr/>
        </p:nvCxnSpPr>
        <p:spPr>
          <a:xfrm rot="10800000">
            <a:off x="2254689" y="2830889"/>
            <a:ext cx="2364936" cy="569537"/>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44 - Ευθύγραμμο βέλος σύνδεσης"/>
          <p:cNvCxnSpPr/>
          <p:nvPr/>
        </p:nvCxnSpPr>
        <p:spPr>
          <a:xfrm rot="10800000" flipV="1">
            <a:off x="2369381" y="3390900"/>
            <a:ext cx="2231195" cy="175325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46 - Ευθύγραμμο βέλος σύνδεσης"/>
          <p:cNvCxnSpPr/>
          <p:nvPr/>
        </p:nvCxnSpPr>
        <p:spPr>
          <a:xfrm rot="10800000">
            <a:off x="2555311" y="4083487"/>
            <a:ext cx="2121465" cy="1031438"/>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49 - Ευθύγραμμο βέλος σύνδεσης"/>
          <p:cNvCxnSpPr/>
          <p:nvPr/>
        </p:nvCxnSpPr>
        <p:spPr>
          <a:xfrm rot="10800000">
            <a:off x="2229636" y="3081404"/>
            <a:ext cx="2475715" cy="2023996"/>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52 - Ευθύγραμμο βέλος σύνδεσης"/>
          <p:cNvCxnSpPr/>
          <p:nvPr/>
        </p:nvCxnSpPr>
        <p:spPr>
          <a:xfrm rot="16200000" flipV="1">
            <a:off x="1895084" y="2276083"/>
            <a:ext cx="3166867" cy="2472717"/>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20"/>
          <p:cNvSpPr/>
          <p:nvPr/>
        </p:nvSpPr>
        <p:spPr>
          <a:xfrm>
            <a:off x="3793551" y="-45199"/>
            <a:ext cx="62365" cy="6938396"/>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grpSp>
        <p:nvGrpSpPr>
          <p:cNvPr id="408" name="Google Shape;408;p20"/>
          <p:cNvGrpSpPr/>
          <p:nvPr/>
        </p:nvGrpSpPr>
        <p:grpSpPr>
          <a:xfrm>
            <a:off x="3629271" y="5165883"/>
            <a:ext cx="2771459" cy="1305388"/>
            <a:chOff x="2723278" y="2387425"/>
            <a:chExt cx="2078594" cy="979041"/>
          </a:xfrm>
        </p:grpSpPr>
        <p:sp>
          <p:nvSpPr>
            <p:cNvPr id="409" name="Google Shape;409;p20"/>
            <p:cNvSpPr/>
            <p:nvPr/>
          </p:nvSpPr>
          <p:spPr>
            <a:xfrm>
              <a:off x="2723278" y="2405547"/>
              <a:ext cx="1980694" cy="960919"/>
            </a:xfrm>
            <a:custGeom>
              <a:avLst/>
              <a:gdLst/>
              <a:ahLst/>
              <a:cxnLst/>
              <a:rect l="l" t="t" r="r" b="b"/>
              <a:pathLst>
                <a:path w="51793" h="25127" extrusionOk="0">
                  <a:moveTo>
                    <a:pt x="18249" y="1"/>
                  </a:moveTo>
                  <a:cubicBezTo>
                    <a:pt x="16321" y="1"/>
                    <a:pt x="14715" y="1515"/>
                    <a:pt x="14657" y="3431"/>
                  </a:cubicBezTo>
                  <a:lnTo>
                    <a:pt x="14348" y="12599"/>
                  </a:lnTo>
                  <a:cubicBezTo>
                    <a:pt x="14312" y="13708"/>
                    <a:pt x="13396" y="14577"/>
                    <a:pt x="12283" y="14577"/>
                  </a:cubicBezTo>
                  <a:cubicBezTo>
                    <a:pt x="12261" y="14577"/>
                    <a:pt x="12239" y="14576"/>
                    <a:pt x="12216" y="14576"/>
                  </a:cubicBezTo>
                  <a:lnTo>
                    <a:pt x="8871" y="14468"/>
                  </a:lnTo>
                  <a:cubicBezTo>
                    <a:pt x="8121" y="14433"/>
                    <a:pt x="7466" y="14016"/>
                    <a:pt x="7132" y="13397"/>
                  </a:cubicBezTo>
                  <a:cubicBezTo>
                    <a:pt x="6501" y="12301"/>
                    <a:pt x="5334" y="11539"/>
                    <a:pt x="3965" y="11504"/>
                  </a:cubicBezTo>
                  <a:cubicBezTo>
                    <a:pt x="3921" y="11502"/>
                    <a:pt x="3876" y="11501"/>
                    <a:pt x="3832" y="11501"/>
                  </a:cubicBezTo>
                  <a:cubicBezTo>
                    <a:pt x="1807" y="11501"/>
                    <a:pt x="130" y="13084"/>
                    <a:pt x="60" y="15099"/>
                  </a:cubicBezTo>
                  <a:cubicBezTo>
                    <a:pt x="0" y="17159"/>
                    <a:pt x="1632" y="18886"/>
                    <a:pt x="3715" y="18957"/>
                  </a:cubicBezTo>
                  <a:cubicBezTo>
                    <a:pt x="3760" y="18959"/>
                    <a:pt x="3806" y="18959"/>
                    <a:pt x="3850" y="18959"/>
                  </a:cubicBezTo>
                  <a:cubicBezTo>
                    <a:pt x="5164" y="18959"/>
                    <a:pt x="6322" y="18291"/>
                    <a:pt x="7001" y="17266"/>
                  </a:cubicBezTo>
                  <a:cubicBezTo>
                    <a:pt x="7371" y="16700"/>
                    <a:pt x="8021" y="16325"/>
                    <a:pt x="8745" y="16325"/>
                  </a:cubicBezTo>
                  <a:cubicBezTo>
                    <a:pt x="8767" y="16325"/>
                    <a:pt x="8789" y="16325"/>
                    <a:pt x="8811" y="16326"/>
                  </a:cubicBezTo>
                  <a:lnTo>
                    <a:pt x="12157" y="16433"/>
                  </a:lnTo>
                  <a:cubicBezTo>
                    <a:pt x="13300" y="16469"/>
                    <a:pt x="14193" y="17421"/>
                    <a:pt x="14157" y="18540"/>
                  </a:cubicBezTo>
                  <a:lnTo>
                    <a:pt x="14097" y="20481"/>
                  </a:lnTo>
                  <a:cubicBezTo>
                    <a:pt x="14026" y="22434"/>
                    <a:pt x="15586" y="24077"/>
                    <a:pt x="17562" y="24148"/>
                  </a:cubicBezTo>
                  <a:lnTo>
                    <a:pt x="47459" y="25124"/>
                  </a:lnTo>
                  <a:cubicBezTo>
                    <a:pt x="47503" y="25126"/>
                    <a:pt x="47548" y="25127"/>
                    <a:pt x="47592" y="25127"/>
                  </a:cubicBezTo>
                  <a:cubicBezTo>
                    <a:pt x="49520" y="25127"/>
                    <a:pt x="51104" y="23616"/>
                    <a:pt x="51174" y="21695"/>
                  </a:cubicBezTo>
                  <a:lnTo>
                    <a:pt x="51733" y="4658"/>
                  </a:lnTo>
                  <a:cubicBezTo>
                    <a:pt x="51793" y="2693"/>
                    <a:pt x="50245" y="1050"/>
                    <a:pt x="48257" y="991"/>
                  </a:cubicBezTo>
                  <a:lnTo>
                    <a:pt x="18360" y="2"/>
                  </a:lnTo>
                  <a:cubicBezTo>
                    <a:pt x="18323" y="1"/>
                    <a:pt x="18286" y="1"/>
                    <a:pt x="18249"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0" name="Google Shape;410;p20"/>
            <p:cNvSpPr/>
            <p:nvPr/>
          </p:nvSpPr>
          <p:spPr>
            <a:xfrm>
              <a:off x="4624272" y="2643417"/>
              <a:ext cx="177598" cy="256076"/>
            </a:xfrm>
            <a:custGeom>
              <a:avLst/>
              <a:gdLst/>
              <a:ahLst/>
              <a:cxnLst/>
              <a:rect l="l" t="t" r="r" b="b"/>
              <a:pathLst>
                <a:path w="4644" h="6014" extrusionOk="0">
                  <a:moveTo>
                    <a:pt x="0" y="1"/>
                  </a:moveTo>
                  <a:lnTo>
                    <a:pt x="0" y="6014"/>
                  </a:lnTo>
                  <a:lnTo>
                    <a:pt x="1643" y="6014"/>
                  </a:lnTo>
                  <a:cubicBezTo>
                    <a:pt x="3298" y="6014"/>
                    <a:pt x="4643" y="4668"/>
                    <a:pt x="4643" y="3001"/>
                  </a:cubicBezTo>
                  <a:cubicBezTo>
                    <a:pt x="4643" y="2180"/>
                    <a:pt x="4310" y="1430"/>
                    <a:pt x="3762" y="882"/>
                  </a:cubicBezTo>
                  <a:cubicBezTo>
                    <a:pt x="3215" y="334"/>
                    <a:pt x="2465" y="1"/>
                    <a:pt x="1643" y="1"/>
                  </a:cubicBezTo>
                  <a:close/>
                </a:path>
              </a:pathLst>
            </a:custGeom>
            <a:solidFill>
              <a:srgbClr val="1B1BBD"/>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1" name="Google Shape;411;p20"/>
            <p:cNvSpPr/>
            <p:nvPr/>
          </p:nvSpPr>
          <p:spPr>
            <a:xfrm>
              <a:off x="2725573" y="2387840"/>
              <a:ext cx="1939698" cy="923442"/>
            </a:xfrm>
            <a:custGeom>
              <a:avLst/>
              <a:gdLst/>
              <a:ahLst/>
              <a:cxnLst/>
              <a:rect l="l" t="t" r="r" b="b"/>
              <a:pathLst>
                <a:path w="50721" h="24147" extrusionOk="0">
                  <a:moveTo>
                    <a:pt x="17597" y="1"/>
                  </a:moveTo>
                  <a:cubicBezTo>
                    <a:pt x="15633" y="1"/>
                    <a:pt x="14037" y="1585"/>
                    <a:pt x="14037" y="3549"/>
                  </a:cubicBezTo>
                  <a:lnTo>
                    <a:pt x="14037" y="12717"/>
                  </a:lnTo>
                  <a:cubicBezTo>
                    <a:pt x="14037" y="13848"/>
                    <a:pt x="13121" y="14765"/>
                    <a:pt x="11990" y="14765"/>
                  </a:cubicBezTo>
                  <a:lnTo>
                    <a:pt x="8692" y="14765"/>
                  </a:lnTo>
                  <a:cubicBezTo>
                    <a:pt x="7941" y="14765"/>
                    <a:pt x="7287" y="14360"/>
                    <a:pt x="6929" y="13753"/>
                  </a:cubicBezTo>
                  <a:cubicBezTo>
                    <a:pt x="6275" y="12681"/>
                    <a:pt x="5084" y="11955"/>
                    <a:pt x="3739" y="11955"/>
                  </a:cubicBezTo>
                  <a:cubicBezTo>
                    <a:pt x="1679" y="11955"/>
                    <a:pt x="0" y="13634"/>
                    <a:pt x="0" y="15693"/>
                  </a:cubicBezTo>
                  <a:cubicBezTo>
                    <a:pt x="0" y="17753"/>
                    <a:pt x="1679" y="19420"/>
                    <a:pt x="3739" y="19420"/>
                  </a:cubicBezTo>
                  <a:cubicBezTo>
                    <a:pt x="5084" y="19420"/>
                    <a:pt x="6275" y="18706"/>
                    <a:pt x="6929" y="17622"/>
                  </a:cubicBezTo>
                  <a:cubicBezTo>
                    <a:pt x="7287" y="17027"/>
                    <a:pt x="7941" y="16622"/>
                    <a:pt x="8692" y="16622"/>
                  </a:cubicBezTo>
                  <a:lnTo>
                    <a:pt x="11990" y="16622"/>
                  </a:lnTo>
                  <a:cubicBezTo>
                    <a:pt x="13121" y="16622"/>
                    <a:pt x="14037" y="17539"/>
                    <a:pt x="14037" y="18670"/>
                  </a:cubicBezTo>
                  <a:lnTo>
                    <a:pt x="14037" y="20599"/>
                  </a:lnTo>
                  <a:cubicBezTo>
                    <a:pt x="14037" y="22551"/>
                    <a:pt x="15633" y="24147"/>
                    <a:pt x="17597" y="24147"/>
                  </a:cubicBezTo>
                  <a:lnTo>
                    <a:pt x="47173" y="24147"/>
                  </a:lnTo>
                  <a:cubicBezTo>
                    <a:pt x="49137" y="24147"/>
                    <a:pt x="50721" y="22551"/>
                    <a:pt x="50721" y="20599"/>
                  </a:cubicBezTo>
                  <a:lnTo>
                    <a:pt x="50721" y="3549"/>
                  </a:lnTo>
                  <a:cubicBezTo>
                    <a:pt x="50721" y="1585"/>
                    <a:pt x="49137" y="1"/>
                    <a:pt x="47173" y="1"/>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2" name="Google Shape;412;p20"/>
            <p:cNvSpPr/>
            <p:nvPr/>
          </p:nvSpPr>
          <p:spPr>
            <a:xfrm>
              <a:off x="2752419" y="2871873"/>
              <a:ext cx="232247" cy="232247"/>
            </a:xfrm>
            <a:custGeom>
              <a:avLst/>
              <a:gdLst/>
              <a:ahLst/>
              <a:cxnLst/>
              <a:rect l="l" t="t" r="r" b="b"/>
              <a:pathLst>
                <a:path w="6073" h="6073" extrusionOk="0">
                  <a:moveTo>
                    <a:pt x="3037" y="0"/>
                  </a:moveTo>
                  <a:cubicBezTo>
                    <a:pt x="1358" y="0"/>
                    <a:pt x="0" y="1358"/>
                    <a:pt x="0" y="3036"/>
                  </a:cubicBezTo>
                  <a:cubicBezTo>
                    <a:pt x="0" y="4715"/>
                    <a:pt x="1358" y="6072"/>
                    <a:pt x="3037" y="6072"/>
                  </a:cubicBezTo>
                  <a:cubicBezTo>
                    <a:pt x="4715" y="6072"/>
                    <a:pt x="6073" y="4715"/>
                    <a:pt x="6073" y="3036"/>
                  </a:cubicBezTo>
                  <a:cubicBezTo>
                    <a:pt x="6073" y="1358"/>
                    <a:pt x="4715" y="0"/>
                    <a:pt x="3037" y="0"/>
                  </a:cubicBezTo>
                  <a:close/>
                </a:path>
              </a:pathLst>
            </a:custGeom>
            <a:solidFill>
              <a:srgbClr val="4949E7"/>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3" name="Google Shape;413;p20"/>
            <p:cNvSpPr/>
            <p:nvPr/>
          </p:nvSpPr>
          <p:spPr>
            <a:xfrm>
              <a:off x="3195458" y="2417319"/>
              <a:ext cx="1606414" cy="369126"/>
            </a:xfrm>
            <a:custGeom>
              <a:avLst/>
              <a:gdLst/>
              <a:ahLst/>
              <a:cxnLst/>
              <a:rect l="l" t="t" r="r" b="b"/>
              <a:pathLst>
                <a:path w="42006" h="8669" extrusionOk="0">
                  <a:moveTo>
                    <a:pt x="3001" y="1"/>
                  </a:moveTo>
                  <a:cubicBezTo>
                    <a:pt x="1465" y="1"/>
                    <a:pt x="191" y="1168"/>
                    <a:pt x="12" y="2656"/>
                  </a:cubicBezTo>
                  <a:cubicBezTo>
                    <a:pt x="0" y="2775"/>
                    <a:pt x="0" y="2894"/>
                    <a:pt x="0" y="3013"/>
                  </a:cubicBezTo>
                  <a:cubicBezTo>
                    <a:pt x="0" y="4680"/>
                    <a:pt x="1346" y="6025"/>
                    <a:pt x="3001" y="6025"/>
                  </a:cubicBezTo>
                  <a:lnTo>
                    <a:pt x="39005" y="6025"/>
                  </a:lnTo>
                  <a:cubicBezTo>
                    <a:pt x="39827" y="6025"/>
                    <a:pt x="40589" y="6359"/>
                    <a:pt x="41124" y="6906"/>
                  </a:cubicBezTo>
                  <a:cubicBezTo>
                    <a:pt x="41589" y="7371"/>
                    <a:pt x="41898" y="7990"/>
                    <a:pt x="41982" y="8668"/>
                  </a:cubicBezTo>
                  <a:lnTo>
                    <a:pt x="42005" y="8311"/>
                  </a:lnTo>
                  <a:lnTo>
                    <a:pt x="42005" y="3013"/>
                  </a:lnTo>
                  <a:cubicBezTo>
                    <a:pt x="42005" y="2192"/>
                    <a:pt x="41672" y="1430"/>
                    <a:pt x="41124" y="894"/>
                  </a:cubicBezTo>
                  <a:cubicBezTo>
                    <a:pt x="40589" y="346"/>
                    <a:pt x="39827" y="1"/>
                    <a:pt x="39005"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4" name="Google Shape;414;p20"/>
            <p:cNvSpPr/>
            <p:nvPr/>
          </p:nvSpPr>
          <p:spPr>
            <a:xfrm>
              <a:off x="3195458" y="2387428"/>
              <a:ext cx="1606414" cy="383816"/>
            </a:xfrm>
            <a:custGeom>
              <a:avLst/>
              <a:gdLst/>
              <a:ahLst/>
              <a:cxnLst/>
              <a:rect l="l" t="t" r="r" b="b"/>
              <a:pathLst>
                <a:path w="42006" h="9014" extrusionOk="0">
                  <a:moveTo>
                    <a:pt x="3001" y="0"/>
                  </a:moveTo>
                  <a:cubicBezTo>
                    <a:pt x="1346" y="0"/>
                    <a:pt x="0" y="1346"/>
                    <a:pt x="0" y="3013"/>
                  </a:cubicBezTo>
                  <a:cubicBezTo>
                    <a:pt x="0" y="4668"/>
                    <a:pt x="1346" y="6013"/>
                    <a:pt x="3001" y="6013"/>
                  </a:cubicBezTo>
                  <a:lnTo>
                    <a:pt x="39005" y="6013"/>
                  </a:lnTo>
                  <a:cubicBezTo>
                    <a:pt x="39827" y="6013"/>
                    <a:pt x="40577" y="6346"/>
                    <a:pt x="41124" y="6894"/>
                  </a:cubicBezTo>
                  <a:cubicBezTo>
                    <a:pt x="41672" y="7442"/>
                    <a:pt x="42005" y="8192"/>
                    <a:pt x="42005" y="9013"/>
                  </a:cubicBezTo>
                  <a:lnTo>
                    <a:pt x="42005" y="3013"/>
                  </a:lnTo>
                  <a:cubicBezTo>
                    <a:pt x="42005" y="2179"/>
                    <a:pt x="41672" y="1429"/>
                    <a:pt x="41124" y="881"/>
                  </a:cubicBezTo>
                  <a:cubicBezTo>
                    <a:pt x="40577" y="334"/>
                    <a:pt x="39827" y="0"/>
                    <a:pt x="39005" y="0"/>
                  </a:cubicBezTo>
                  <a:close/>
                </a:path>
              </a:pathLst>
            </a:custGeom>
            <a:solidFill>
              <a:srgbClr val="4949E7"/>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5" name="Google Shape;415;p20"/>
            <p:cNvSpPr txBox="1"/>
            <p:nvPr/>
          </p:nvSpPr>
          <p:spPr>
            <a:xfrm>
              <a:off x="3265722" y="2715750"/>
              <a:ext cx="1390200" cy="534900"/>
            </a:xfrm>
            <a:prstGeom prst="rect">
              <a:avLst/>
            </a:prstGeom>
            <a:noFill/>
            <a:ln>
              <a:noFill/>
            </a:ln>
          </p:spPr>
          <p:txBody>
            <a:bodyPr spcFirstLastPara="1" wrap="square" lIns="121900" tIns="121900" rIns="121900" bIns="121900" anchor="ctr" anchorCtr="0">
              <a:noAutofit/>
            </a:bodyPr>
            <a:lstStyle/>
            <a:p>
              <a:pPr algn="ctr"/>
              <a:r>
                <a:rPr lang="el-GR" sz="1600" b="1" dirty="0">
                  <a:solidFill>
                    <a:srgbClr val="434343"/>
                  </a:solidFill>
                  <a:ea typeface="Roboto"/>
                  <a:cs typeface="Roboto"/>
                  <a:sym typeface="Roboto"/>
                </a:rPr>
                <a:t>Επικαιροποίηση προδιαγραφών</a:t>
              </a:r>
              <a:endParaRPr sz="1600" b="1" dirty="0">
                <a:solidFill>
                  <a:srgbClr val="434343"/>
                </a:solidFill>
                <a:ea typeface="Roboto"/>
                <a:cs typeface="Roboto"/>
                <a:sym typeface="Roboto"/>
              </a:endParaRPr>
            </a:p>
          </p:txBody>
        </p:sp>
        <p:sp>
          <p:nvSpPr>
            <p:cNvPr id="416" name="Google Shape;416;p20"/>
            <p:cNvSpPr txBox="1"/>
            <p:nvPr/>
          </p:nvSpPr>
          <p:spPr>
            <a:xfrm>
              <a:off x="3195450" y="2387425"/>
              <a:ext cx="1469700" cy="255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Fira Sans Extra Condensed Medium"/>
                  <a:ea typeface="Fira Sans Extra Condensed Medium"/>
                  <a:cs typeface="Fira Sans Extra Condensed Medium"/>
                  <a:sym typeface="Fira Sans Extra Condensed Medium"/>
                </a:rPr>
                <a:t>202</a:t>
              </a:r>
              <a:r>
                <a:rPr lang="el-GR" sz="2400" dirty="0">
                  <a:solidFill>
                    <a:srgbClr val="FFFFFF"/>
                  </a:solidFill>
                  <a:latin typeface="Fira Sans Extra Condensed Medium"/>
                  <a:ea typeface="Fira Sans Extra Condensed Medium"/>
                  <a:cs typeface="Fira Sans Extra Condensed Medium"/>
                  <a:sym typeface="Fira Sans Extra Condensed Medium"/>
                </a:rPr>
                <a:t>3-2</a:t>
              </a:r>
              <a:r>
                <a:rPr lang="en" sz="2400" dirty="0">
                  <a:solidFill>
                    <a:srgbClr val="FFFFFF"/>
                  </a:solidFill>
                  <a:latin typeface="Fira Sans Extra Condensed Medium"/>
                  <a:ea typeface="Fira Sans Extra Condensed Medium"/>
                  <a:cs typeface="Fira Sans Extra Condensed Medium"/>
                  <a:sym typeface="Fira Sans Extra Condensed Medium"/>
                </a:rPr>
                <a:t>4</a:t>
              </a: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417" name="Google Shape;417;p20"/>
          <p:cNvGrpSpPr/>
          <p:nvPr/>
        </p:nvGrpSpPr>
        <p:grpSpPr>
          <a:xfrm>
            <a:off x="3631037" y="1706892"/>
            <a:ext cx="2771459" cy="1305996"/>
            <a:chOff x="2723278" y="1150750"/>
            <a:chExt cx="2078594" cy="979497"/>
          </a:xfrm>
        </p:grpSpPr>
        <p:sp>
          <p:nvSpPr>
            <p:cNvPr id="418" name="Google Shape;418;p20"/>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19" name="Google Shape;419;p20"/>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0" name="Google Shape;420;p20"/>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1" name="Google Shape;421;p20"/>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2" name="Google Shape;422;p20"/>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3" name="Google Shape;423;p20"/>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4" name="Google Shape;424;p20"/>
            <p:cNvSpPr txBox="1"/>
            <p:nvPr/>
          </p:nvSpPr>
          <p:spPr>
            <a:xfrm>
              <a:off x="3265722" y="1475500"/>
              <a:ext cx="1390200" cy="534900"/>
            </a:xfrm>
            <a:prstGeom prst="rect">
              <a:avLst/>
            </a:prstGeom>
            <a:noFill/>
            <a:ln>
              <a:noFill/>
            </a:ln>
          </p:spPr>
          <p:txBody>
            <a:bodyPr spcFirstLastPara="1" wrap="square" lIns="121900" tIns="121900" rIns="121900" bIns="121900" anchor="ctr" anchorCtr="0">
              <a:noAutofit/>
            </a:bodyPr>
            <a:lstStyle/>
            <a:p>
              <a:pPr algn="ctr"/>
              <a:r>
                <a:rPr lang="el-GR" sz="1600" dirty="0">
                  <a:solidFill>
                    <a:srgbClr val="434343"/>
                  </a:solidFill>
                  <a:latin typeface="Roboto"/>
                  <a:ea typeface="Roboto"/>
                  <a:cs typeface="Roboto"/>
                  <a:sym typeface="Roboto"/>
                </a:rPr>
                <a:t>Εγκύκλιος </a:t>
              </a:r>
              <a:r>
                <a:rPr lang="el-GR" sz="1400" dirty="0">
                  <a:solidFill>
                    <a:srgbClr val="434343"/>
                  </a:solidFill>
                  <a:latin typeface="Roboto"/>
                  <a:ea typeface="Roboto"/>
                  <a:cs typeface="Roboto"/>
                  <a:sym typeface="Roboto"/>
                </a:rPr>
                <a:t>158072/1120/1965</a:t>
              </a:r>
              <a:endParaRPr sz="1600" dirty="0">
                <a:solidFill>
                  <a:srgbClr val="434343"/>
                </a:solidFill>
                <a:latin typeface="Roboto"/>
                <a:ea typeface="Roboto"/>
                <a:cs typeface="Roboto"/>
                <a:sym typeface="Roboto"/>
              </a:endParaRPr>
            </a:p>
          </p:txBody>
        </p:sp>
        <p:sp>
          <p:nvSpPr>
            <p:cNvPr id="425" name="Google Shape;425;p20"/>
            <p:cNvSpPr txBox="1"/>
            <p:nvPr/>
          </p:nvSpPr>
          <p:spPr>
            <a:xfrm>
              <a:off x="3195450" y="1150750"/>
              <a:ext cx="1469700" cy="255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Fira Sans Extra Condensed Medium"/>
                  <a:ea typeface="Fira Sans Extra Condensed Medium"/>
                  <a:cs typeface="Fira Sans Extra Condensed Medium"/>
                  <a:sym typeface="Fira Sans Extra Condensed Medium"/>
                </a:rPr>
                <a:t>196</a:t>
              </a:r>
              <a:r>
                <a:rPr lang="el-GR" sz="2400" dirty="0">
                  <a:solidFill>
                    <a:srgbClr val="FFFFFF"/>
                  </a:solidFill>
                  <a:latin typeface="Fira Sans Extra Condensed Medium"/>
                  <a:ea typeface="Fira Sans Extra Condensed Medium"/>
                  <a:cs typeface="Fira Sans Extra Condensed Medium"/>
                  <a:sym typeface="Fira Sans Extra Condensed Medium"/>
                </a:rPr>
                <a:t>5</a:t>
              </a: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426" name="Google Shape;426;p20"/>
          <p:cNvGrpSpPr/>
          <p:nvPr/>
        </p:nvGrpSpPr>
        <p:grpSpPr>
          <a:xfrm>
            <a:off x="1254579" y="487359"/>
            <a:ext cx="2773295" cy="1305395"/>
            <a:chOff x="933838" y="532900"/>
            <a:chExt cx="2079971" cy="979046"/>
          </a:xfrm>
        </p:grpSpPr>
        <p:sp>
          <p:nvSpPr>
            <p:cNvPr id="427" name="Google Shape;427;p20"/>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8" name="Google Shape;428;p20"/>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29" name="Google Shape;429;p20"/>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0" name="Google Shape;430;p20"/>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1" name="Google Shape;431;p20"/>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2" name="Google Shape;432;p20"/>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121900" tIns="121900" rIns="121900" bIns="121900" anchor="ctr" anchorCtr="0">
              <a:noAutofit/>
            </a:bodyPr>
            <a:lstStyle/>
            <a:p>
              <a:pPr algn="ctr"/>
              <a:endParaRPr sz="1733">
                <a:latin typeface="Fira Sans Extra Condensed"/>
                <a:ea typeface="Fira Sans Extra Condensed"/>
                <a:cs typeface="Fira Sans Extra Condensed"/>
                <a:sym typeface="Fira Sans Extra Condensed"/>
              </a:endParaRPr>
            </a:p>
          </p:txBody>
        </p:sp>
        <p:sp>
          <p:nvSpPr>
            <p:cNvPr id="433" name="Google Shape;433;p20"/>
            <p:cNvSpPr txBox="1"/>
            <p:nvPr/>
          </p:nvSpPr>
          <p:spPr>
            <a:xfrm>
              <a:off x="1081172" y="857225"/>
              <a:ext cx="1390200" cy="534900"/>
            </a:xfrm>
            <a:prstGeom prst="rect">
              <a:avLst/>
            </a:prstGeom>
            <a:noFill/>
            <a:ln>
              <a:noFill/>
            </a:ln>
          </p:spPr>
          <p:txBody>
            <a:bodyPr spcFirstLastPara="1" wrap="square" lIns="121900" tIns="121900" rIns="121900" bIns="121900" anchor="ctr" anchorCtr="0">
              <a:noAutofit/>
            </a:bodyPr>
            <a:lstStyle/>
            <a:p>
              <a:pPr algn="ctr"/>
              <a:r>
                <a:rPr lang="el-GR" sz="1600" dirty="0">
                  <a:solidFill>
                    <a:srgbClr val="434343"/>
                  </a:solidFill>
                  <a:latin typeface="Roboto"/>
                  <a:ea typeface="Roboto"/>
                  <a:cs typeface="Roboto"/>
                  <a:sym typeface="Roboto"/>
                </a:rPr>
                <a:t>Εγκύκλιος </a:t>
              </a:r>
              <a:r>
                <a:rPr lang="en" sz="1600" dirty="0">
                  <a:solidFill>
                    <a:srgbClr val="434343"/>
                  </a:solidFill>
                  <a:latin typeface="Roboto"/>
                  <a:ea typeface="Roboto"/>
                  <a:cs typeface="Roboto"/>
                  <a:sym typeface="Roboto"/>
                </a:rPr>
                <a:t>10223/958/1953</a:t>
              </a:r>
              <a:endParaRPr lang="el-GR" sz="1600" dirty="0">
                <a:solidFill>
                  <a:srgbClr val="434343"/>
                </a:solidFill>
                <a:latin typeface="Roboto"/>
                <a:ea typeface="Roboto"/>
                <a:cs typeface="Roboto"/>
                <a:sym typeface="Roboto"/>
              </a:endParaRPr>
            </a:p>
          </p:txBody>
        </p:sp>
        <p:sp>
          <p:nvSpPr>
            <p:cNvPr id="434" name="Google Shape;434;p20"/>
            <p:cNvSpPr txBox="1"/>
            <p:nvPr/>
          </p:nvSpPr>
          <p:spPr>
            <a:xfrm>
              <a:off x="1071825" y="532900"/>
              <a:ext cx="1469700" cy="255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Fira Sans Extra Condensed Medium"/>
                  <a:ea typeface="Fira Sans Extra Condensed Medium"/>
                  <a:cs typeface="Fira Sans Extra Condensed Medium"/>
                  <a:sym typeface="Fira Sans Extra Condensed Medium"/>
                </a:rPr>
                <a:t>1953</a:t>
              </a: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435" name="Google Shape;435;p20"/>
          <p:cNvGrpSpPr/>
          <p:nvPr/>
        </p:nvGrpSpPr>
        <p:grpSpPr>
          <a:xfrm>
            <a:off x="1243352" y="3888587"/>
            <a:ext cx="2773295" cy="1305435"/>
            <a:chOff x="933838" y="1769089"/>
            <a:chExt cx="2079971" cy="979076"/>
          </a:xfrm>
        </p:grpSpPr>
        <p:sp>
          <p:nvSpPr>
            <p:cNvPr id="436" name="Google Shape;436;p20"/>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7" name="Google Shape;437;p20"/>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8" name="Google Shape;438;p20"/>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39" name="Google Shape;439;p20"/>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40" name="Google Shape;440;p20"/>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41" name="Google Shape;441;p20"/>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121900" tIns="121900" rIns="121900" bIns="121900" anchor="ctr" anchorCtr="0">
              <a:noAutofit/>
            </a:bodyPr>
            <a:lstStyle/>
            <a:p>
              <a:pPr algn="ctr"/>
              <a:endParaRPr sz="2400">
                <a:latin typeface="Fira Sans Extra Condensed"/>
                <a:ea typeface="Fira Sans Extra Condensed"/>
                <a:cs typeface="Fira Sans Extra Condensed"/>
                <a:sym typeface="Fira Sans Extra Condensed"/>
              </a:endParaRPr>
            </a:p>
          </p:txBody>
        </p:sp>
        <p:sp>
          <p:nvSpPr>
            <p:cNvPr id="442" name="Google Shape;442;p20"/>
            <p:cNvSpPr txBox="1"/>
            <p:nvPr/>
          </p:nvSpPr>
          <p:spPr>
            <a:xfrm>
              <a:off x="1081172" y="2097663"/>
              <a:ext cx="1390200" cy="534900"/>
            </a:xfrm>
            <a:prstGeom prst="rect">
              <a:avLst/>
            </a:prstGeom>
            <a:noFill/>
            <a:ln>
              <a:noFill/>
            </a:ln>
          </p:spPr>
          <p:txBody>
            <a:bodyPr spcFirstLastPara="1" wrap="square" lIns="121900" tIns="121900" rIns="121900" bIns="121900" anchor="ctr" anchorCtr="0">
              <a:noAutofit/>
            </a:bodyPr>
            <a:lstStyle/>
            <a:p>
              <a:pPr algn="ctr"/>
              <a:r>
                <a:rPr lang="el-GR" sz="1600" dirty="0">
                  <a:solidFill>
                    <a:srgbClr val="434343"/>
                  </a:solidFill>
                  <a:latin typeface="Roboto"/>
                  <a:ea typeface="Roboto"/>
                  <a:cs typeface="Roboto"/>
                  <a:sym typeface="Roboto"/>
                </a:rPr>
                <a:t>166780/1619/25.04.2018 απόφαση ΥΠΕΝ</a:t>
              </a:r>
              <a:endParaRPr sz="1600" dirty="0">
                <a:solidFill>
                  <a:srgbClr val="434343"/>
                </a:solidFill>
                <a:latin typeface="Roboto"/>
                <a:ea typeface="Roboto"/>
                <a:cs typeface="Roboto"/>
                <a:sym typeface="Roboto"/>
              </a:endParaRPr>
            </a:p>
          </p:txBody>
        </p:sp>
        <p:sp>
          <p:nvSpPr>
            <p:cNvPr id="443" name="Google Shape;443;p20"/>
            <p:cNvSpPr txBox="1"/>
            <p:nvPr/>
          </p:nvSpPr>
          <p:spPr>
            <a:xfrm>
              <a:off x="1071825" y="1769313"/>
              <a:ext cx="1469700" cy="2559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FFFFFF"/>
                  </a:solidFill>
                  <a:latin typeface="Fira Sans Extra Condensed Medium"/>
                  <a:ea typeface="Fira Sans Extra Condensed Medium"/>
                  <a:cs typeface="Fira Sans Extra Condensed Medium"/>
                  <a:sym typeface="Fira Sans Extra Condensed Medium"/>
                </a:rPr>
                <a:t>2018</a:t>
              </a:r>
              <a:endParaRPr sz="2400" dirty="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2" name="Google Shape;396;p20">
            <a:extLst>
              <a:ext uri="{FF2B5EF4-FFF2-40B4-BE49-F238E27FC236}">
                <a16:creationId xmlns:a16="http://schemas.microsoft.com/office/drawing/2014/main" id="{373FA9D2-31E0-C3CA-023F-5B4B251765A9}"/>
              </a:ext>
            </a:extLst>
          </p:cNvPr>
          <p:cNvSpPr txBox="1">
            <a:spLocks/>
          </p:cNvSpPr>
          <p:nvPr/>
        </p:nvSpPr>
        <p:spPr>
          <a:xfrm>
            <a:off x="4361746" y="156724"/>
            <a:ext cx="4344104" cy="431105"/>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l-GR" sz="2800" b="1" u="sng" dirty="0">
                <a:solidFill>
                  <a:srgbClr val="00B050"/>
                </a:solidFill>
                <a:effectLst>
                  <a:outerShdw blurRad="38100" dist="38100" dir="2700000" algn="tl">
                    <a:srgbClr val="000000">
                      <a:alpha val="43137"/>
                    </a:srgbClr>
                  </a:outerShdw>
                </a:effectLst>
              </a:rPr>
              <a:t>Χρονολόγιο Προδιαγραφών</a:t>
            </a:r>
          </a:p>
        </p:txBody>
      </p:sp>
      <p:sp>
        <p:nvSpPr>
          <p:cNvPr id="4" name="TextBox 3">
            <a:extLst>
              <a:ext uri="{FF2B5EF4-FFF2-40B4-BE49-F238E27FC236}">
                <a16:creationId xmlns:a16="http://schemas.microsoft.com/office/drawing/2014/main" id="{078CC251-3CE1-6CF5-12FB-9C9628BCA25A}"/>
              </a:ext>
            </a:extLst>
          </p:cNvPr>
          <p:cNvSpPr txBox="1"/>
          <p:nvPr/>
        </p:nvSpPr>
        <p:spPr>
          <a:xfrm>
            <a:off x="876828" y="1735626"/>
            <a:ext cx="2779926" cy="738664"/>
          </a:xfrm>
          <a:prstGeom prst="rect">
            <a:avLst/>
          </a:prstGeom>
          <a:noFill/>
        </p:spPr>
        <p:txBody>
          <a:bodyPr wrap="square">
            <a:spAutoFit/>
          </a:bodyPr>
          <a:lstStyle/>
          <a:p>
            <a:pPr algn="just"/>
            <a:r>
              <a:rPr lang="el-GR" sz="1200" dirty="0">
                <a:solidFill>
                  <a:srgbClr val="434343"/>
                </a:solidFill>
                <a:ea typeface="Roboto"/>
                <a:cs typeface="Roboto"/>
                <a:sym typeface="Roboto"/>
              </a:rPr>
              <a:t>“</a:t>
            </a:r>
            <a:r>
              <a:rPr lang="el-GR" sz="1400" dirty="0">
                <a:solidFill>
                  <a:srgbClr val="434343"/>
                </a:solidFill>
                <a:ea typeface="Roboto"/>
                <a:cs typeface="Calibri" pitchFamily="34" charset="0"/>
                <a:sym typeface="Roboto"/>
              </a:rPr>
              <a:t>Οδηγίαι συντάξεως διαχειριστικών εκθέσεων δημοσίων δασών και μη δημοσίων δασών”</a:t>
            </a:r>
            <a:endParaRPr lang="el-GR" sz="1400" dirty="0">
              <a:cs typeface="Calibri" pitchFamily="34" charset="0"/>
            </a:endParaRPr>
          </a:p>
        </p:txBody>
      </p:sp>
      <p:sp>
        <p:nvSpPr>
          <p:cNvPr id="5" name="TextBox 4">
            <a:extLst>
              <a:ext uri="{FF2B5EF4-FFF2-40B4-BE49-F238E27FC236}">
                <a16:creationId xmlns:a16="http://schemas.microsoft.com/office/drawing/2014/main" id="{3BF4A563-D7F7-C70E-7729-346F442098FE}"/>
              </a:ext>
            </a:extLst>
          </p:cNvPr>
          <p:cNvSpPr txBox="1"/>
          <p:nvPr/>
        </p:nvSpPr>
        <p:spPr>
          <a:xfrm>
            <a:off x="3867150" y="2949536"/>
            <a:ext cx="2851599" cy="738664"/>
          </a:xfrm>
          <a:prstGeom prst="rect">
            <a:avLst/>
          </a:prstGeom>
          <a:noFill/>
        </p:spPr>
        <p:txBody>
          <a:bodyPr wrap="square">
            <a:spAutoFit/>
          </a:bodyPr>
          <a:lstStyle/>
          <a:p>
            <a:pPr algn="just"/>
            <a:r>
              <a:rPr lang="el-GR" sz="1400" dirty="0">
                <a:solidFill>
                  <a:srgbClr val="434343"/>
                </a:solidFill>
                <a:ea typeface="Roboto"/>
                <a:cs typeface="Roboto"/>
                <a:sym typeface="Roboto"/>
              </a:rPr>
              <a:t>“</a:t>
            </a:r>
            <a:r>
              <a:rPr lang="el-GR" sz="1400" dirty="0">
                <a:solidFill>
                  <a:srgbClr val="434343"/>
                </a:solidFill>
                <a:latin typeface="Calibri" pitchFamily="34" charset="0"/>
                <a:ea typeface="Roboto"/>
                <a:cs typeface="Calibri" pitchFamily="34" charset="0"/>
                <a:sym typeface="Roboto"/>
              </a:rPr>
              <a:t>Προσωριναί πρότυποι τεχνικαί προδιαγραφαί εργασιών συντάξεως δασοπονικών και λοιπών μελετών</a:t>
            </a:r>
            <a:r>
              <a:rPr lang="el-GR" sz="1200" dirty="0">
                <a:solidFill>
                  <a:srgbClr val="434343"/>
                </a:solidFill>
                <a:latin typeface="Roboto"/>
                <a:ea typeface="Roboto"/>
                <a:cs typeface="Roboto"/>
                <a:sym typeface="Roboto"/>
              </a:rPr>
              <a:t>”</a:t>
            </a:r>
            <a:endParaRPr lang="el-GR" sz="1200" dirty="0"/>
          </a:p>
        </p:txBody>
      </p:sp>
      <p:sp>
        <p:nvSpPr>
          <p:cNvPr id="10" name="Rectangle: Diagonal Corners Rounded 12">
            <a:extLst>
              <a:ext uri="{FF2B5EF4-FFF2-40B4-BE49-F238E27FC236}">
                <a16:creationId xmlns:a16="http://schemas.microsoft.com/office/drawing/2014/main" id="{291F9CE1-85C1-AB4F-AC81-69359E27C7EB}"/>
              </a:ext>
            </a:extLst>
          </p:cNvPr>
          <p:cNvSpPr/>
          <p:nvPr/>
        </p:nvSpPr>
        <p:spPr>
          <a:xfrm>
            <a:off x="6812435" y="919792"/>
            <a:ext cx="5179539" cy="5551478"/>
          </a:xfrm>
          <a:prstGeom prst="round2DiagRect">
            <a:avLst/>
          </a:prstGeom>
          <a:solidFill>
            <a:schemeClr val="tx2">
              <a:lumMod val="20000"/>
              <a:lumOff val="80000"/>
            </a:schemeClr>
          </a:solidFill>
          <a:ln w="19050">
            <a:solidFill>
              <a:schemeClr val="accent2">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pPr algn="just">
              <a:spcAft>
                <a:spcPts val="1200"/>
              </a:spcAft>
            </a:pPr>
            <a:endParaRPr lang="el-GR" sz="1600" dirty="0">
              <a:solidFill>
                <a:schemeClr val="tx1"/>
              </a:solidFill>
            </a:endParaRPr>
          </a:p>
          <a:p>
            <a:pPr marL="285750" indent="-285750" algn="just">
              <a:buFont typeface="Wingdings" panose="05000000000000000000" pitchFamily="2" charset="2"/>
              <a:buChar char="Ø"/>
            </a:pPr>
            <a:endParaRPr lang="el-GR" sz="1600" dirty="0">
              <a:solidFill>
                <a:schemeClr val="tx1"/>
              </a:solidFill>
            </a:endParaRPr>
          </a:p>
        </p:txBody>
      </p:sp>
      <p:sp>
        <p:nvSpPr>
          <p:cNvPr id="6" name="TextBox 5">
            <a:extLst>
              <a:ext uri="{FF2B5EF4-FFF2-40B4-BE49-F238E27FC236}">
                <a16:creationId xmlns:a16="http://schemas.microsoft.com/office/drawing/2014/main" id="{D698C388-7A24-F2EC-6436-0CB75F4A1346}"/>
              </a:ext>
            </a:extLst>
          </p:cNvPr>
          <p:cNvSpPr txBox="1"/>
          <p:nvPr/>
        </p:nvSpPr>
        <p:spPr>
          <a:xfrm>
            <a:off x="7082810" y="2496492"/>
            <a:ext cx="4730780" cy="1754326"/>
          </a:xfrm>
          <a:prstGeom prst="rect">
            <a:avLst/>
          </a:prstGeom>
          <a:noFill/>
        </p:spPr>
        <p:txBody>
          <a:bodyPr wrap="square">
            <a:spAutoFit/>
          </a:bodyPr>
          <a:lstStyle/>
          <a:p>
            <a:pPr marL="285750" indent="-285750" algn="just">
              <a:spcAft>
                <a:spcPts val="1200"/>
              </a:spcAft>
              <a:buFont typeface="Wingdings" panose="05000000000000000000" pitchFamily="2" charset="2"/>
              <a:buChar char="Ø"/>
            </a:pPr>
            <a:r>
              <a:rPr lang="el-GR" sz="1800" dirty="0">
                <a:solidFill>
                  <a:schemeClr val="tx1"/>
                </a:solidFill>
              </a:rPr>
              <a:t>Το 2018 εκδόθηκε η αρ. 166780/1619/25-4-2018 απόφαση ΥΠΕΝ με την οποία τροποποιήθηκε μερικώς η εγκύκλιος του 1965 βελτιώνοντας το πλαίσιο των τότε ισχυουσών προδιαγραφών σύνταξης των δασοπονικών μελετών.</a:t>
            </a:r>
            <a:endParaRPr lang="en-US" sz="1800" dirty="0">
              <a:solidFill>
                <a:schemeClr val="tx1"/>
              </a:solidFill>
            </a:endParaRPr>
          </a:p>
        </p:txBody>
      </p:sp>
      <p:sp>
        <p:nvSpPr>
          <p:cNvPr id="8" name="TextBox 7">
            <a:extLst>
              <a:ext uri="{FF2B5EF4-FFF2-40B4-BE49-F238E27FC236}">
                <a16:creationId xmlns:a16="http://schemas.microsoft.com/office/drawing/2014/main" id="{8155FAEF-5A21-46EF-EBB8-A727EECD426B}"/>
              </a:ext>
            </a:extLst>
          </p:cNvPr>
          <p:cNvSpPr txBox="1"/>
          <p:nvPr/>
        </p:nvSpPr>
        <p:spPr>
          <a:xfrm>
            <a:off x="7095197" y="1054090"/>
            <a:ext cx="4685716" cy="1477328"/>
          </a:xfrm>
          <a:prstGeom prst="rect">
            <a:avLst/>
          </a:prstGeom>
          <a:noFill/>
        </p:spPr>
        <p:txBody>
          <a:bodyPr wrap="square">
            <a:spAutoFit/>
          </a:bodyPr>
          <a:lstStyle/>
          <a:p>
            <a:pPr marL="285750" indent="-285750" algn="just">
              <a:spcAft>
                <a:spcPts val="1200"/>
              </a:spcAft>
              <a:buFont typeface="Wingdings" panose="05000000000000000000" pitchFamily="2" charset="2"/>
              <a:buChar char="Ø"/>
            </a:pPr>
            <a:r>
              <a:rPr lang="el-GR" sz="1800" dirty="0">
                <a:solidFill>
                  <a:schemeClr val="tx1"/>
                </a:solidFill>
              </a:rPr>
              <a:t>Το υφιστάμενο πλαίσιο προδιαγραφών εκπόνησης δασοπονικών μελετών (σύμφωνα με το άρθρο 63 παρ.1 του ΝΔ 86/69) ρυθμίζεται κυρίως από δυο εγκυκλίους του Υπουργείου Γεωργίας</a:t>
            </a:r>
            <a:r>
              <a:rPr lang="en-US" sz="1800" dirty="0">
                <a:solidFill>
                  <a:schemeClr val="tx1"/>
                </a:solidFill>
              </a:rPr>
              <a:t>.</a:t>
            </a:r>
          </a:p>
        </p:txBody>
      </p:sp>
      <p:sp>
        <p:nvSpPr>
          <p:cNvPr id="9" name="TextBox 8">
            <a:extLst>
              <a:ext uri="{FF2B5EF4-FFF2-40B4-BE49-F238E27FC236}">
                <a16:creationId xmlns:a16="http://schemas.microsoft.com/office/drawing/2014/main" id="{07FC2846-2EB5-73D2-A200-A5B4AC7CFA02}"/>
              </a:ext>
            </a:extLst>
          </p:cNvPr>
          <p:cNvSpPr txBox="1"/>
          <p:nvPr/>
        </p:nvSpPr>
        <p:spPr>
          <a:xfrm>
            <a:off x="7073897" y="4195371"/>
            <a:ext cx="4823854" cy="2308324"/>
          </a:xfrm>
          <a:prstGeom prst="rect">
            <a:avLst/>
          </a:prstGeom>
          <a:noFill/>
        </p:spPr>
        <p:txBody>
          <a:bodyPr wrap="square">
            <a:spAutoFit/>
          </a:bodyPr>
          <a:lstStyle/>
          <a:p>
            <a:pPr marL="285750" indent="-285750" algn="just">
              <a:spcAft>
                <a:spcPts val="1200"/>
              </a:spcAft>
              <a:buFont typeface="Wingdings" panose="05000000000000000000" pitchFamily="2" charset="2"/>
              <a:buChar char="Ø"/>
            </a:pPr>
            <a:r>
              <a:rPr lang="el-GR" dirty="0"/>
              <a:t>Σήμερα </a:t>
            </a:r>
            <a:r>
              <a:rPr lang="el-GR" b="1" dirty="0"/>
              <a:t>η </a:t>
            </a:r>
            <a:r>
              <a:rPr lang="el-GR" b="1" dirty="0" err="1"/>
              <a:t>επικαιροποίηση</a:t>
            </a:r>
            <a:r>
              <a:rPr lang="el-GR" b="1" dirty="0"/>
              <a:t> των προδιαγραφών είναι μια απαραίτητη διαδικασία για τη βελτίωση της ποιότητας και της αποτελεσματικότητας αυτών των μελετών</a:t>
            </a:r>
            <a:r>
              <a:rPr lang="el-GR" dirty="0"/>
              <a:t>. Οι προδιαγραφές αυτές πρέπει να ανταποκρίνονται στις σύγχρονες ανάγκες και απαιτήσεις της δασοκομίας, καθώς και στις νέες επιστημονικές γνώσεις και τεχνολογίες</a:t>
            </a:r>
            <a:endParaRPr lang="en-US" sz="1800" dirty="0">
              <a:solidFill>
                <a:schemeClr val="tx1"/>
              </a:solidFill>
            </a:endParaRPr>
          </a:p>
        </p:txBody>
      </p:sp>
    </p:spTree>
    <p:custDataLst>
      <p:tags r:id="rId1"/>
    </p:custDataLst>
  </p:cSld>
  <p:clrMapOvr>
    <a:masterClrMapping/>
  </p:clrMapOvr>
  <p:transition spd="med">
    <p:cover di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7">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A4EF4FA-07DA-5831-E28C-2A5468946C25}"/>
              </a:ext>
            </a:extLst>
          </p:cNvPr>
          <p:cNvSpPr>
            <a:spLocks noGrp="1"/>
          </p:cNvSpPr>
          <p:nvPr>
            <p:ph type="title"/>
          </p:nvPr>
        </p:nvSpPr>
        <p:spPr>
          <a:xfrm>
            <a:off x="358510" y="488887"/>
            <a:ext cx="5145998" cy="931699"/>
          </a:xfrm>
        </p:spPr>
        <p:txBody>
          <a:bodyPr vert="horz" lIns="91440" tIns="45720" rIns="91440" bIns="45720" rtlCol="0" anchor="ctr">
            <a:noAutofit/>
          </a:bodyPr>
          <a:lstStyle/>
          <a:p>
            <a:br>
              <a:rPr lang="el-GR" sz="2400" b="1" u="sng" dirty="0">
                <a:solidFill>
                  <a:srgbClr val="FF0000"/>
                </a:solidFill>
                <a:effectLst>
                  <a:outerShdw blurRad="38100" dist="38100" dir="2700000" algn="tl">
                    <a:srgbClr val="000000">
                      <a:alpha val="43137"/>
                    </a:srgbClr>
                  </a:outerShdw>
                </a:effectLst>
              </a:rPr>
            </a:br>
            <a:r>
              <a:rPr lang="en-US" sz="2400" b="1" u="sng" dirty="0" err="1">
                <a:solidFill>
                  <a:srgbClr val="FF0000"/>
                </a:solidFill>
                <a:effectLst>
                  <a:outerShdw blurRad="38100" dist="38100" dir="2700000" algn="tl">
                    <a:srgbClr val="000000">
                      <a:alpha val="43137"/>
                    </a:srgbClr>
                  </a:outerShdw>
                </a:effectLst>
              </a:rPr>
              <a:t>Με</a:t>
            </a:r>
            <a:r>
              <a:rPr lang="en-US" sz="2400" b="1" u="sng" dirty="0">
                <a:solidFill>
                  <a:srgbClr val="FF0000"/>
                </a:solidFill>
                <a:effectLst>
                  <a:outerShdw blurRad="38100" dist="38100" dir="2700000" algn="tl">
                    <a:srgbClr val="000000">
                      <a:alpha val="43137"/>
                    </a:srgbClr>
                  </a:outerShdw>
                </a:effectLst>
              </a:rPr>
              <a:t> τις προηγούμενες προδιαγραφές</a:t>
            </a:r>
            <a:r>
              <a:rPr lang="en-US" sz="2400" dirty="0">
                <a:solidFill>
                  <a:srgbClr val="FF0000"/>
                </a:solidFill>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 </a:t>
            </a:r>
            <a:br>
              <a:rPr lang="en-US" sz="3600" dirty="0"/>
            </a:br>
            <a:endParaRPr lang="en-US" sz="3600" dirty="0"/>
          </a:p>
        </p:txBody>
      </p:sp>
      <p:sp>
        <p:nvSpPr>
          <p:cNvPr id="3" name="Θέση κειμένου 2">
            <a:extLst>
              <a:ext uri="{FF2B5EF4-FFF2-40B4-BE49-F238E27FC236}">
                <a16:creationId xmlns:a16="http://schemas.microsoft.com/office/drawing/2014/main" id="{A899F59C-2C39-93DC-7F9D-55AF0987EB44}"/>
              </a:ext>
            </a:extLst>
          </p:cNvPr>
          <p:cNvSpPr>
            <a:spLocks noGrp="1"/>
          </p:cNvSpPr>
          <p:nvPr>
            <p:ph type="body" sz="quarter" idx="17"/>
          </p:nvPr>
        </p:nvSpPr>
        <p:spPr>
          <a:xfrm>
            <a:off x="645066" y="1379764"/>
            <a:ext cx="4282984" cy="4163281"/>
          </a:xfrm>
        </p:spPr>
        <p:txBody>
          <a:bodyPr vert="horz" lIns="91440" tIns="45720" rIns="91440" bIns="45720" rtlCol="0" anchor="ctr">
            <a:normAutofit/>
          </a:bodyPr>
          <a:lstStyle/>
          <a:p>
            <a:pPr marL="57150" indent="-285750" algn="just">
              <a:buFont typeface="Wingdings" panose="05000000000000000000" pitchFamily="2" charset="2"/>
              <a:buChar char="Ø"/>
            </a:pPr>
            <a:r>
              <a:rPr lang="en-US" sz="1800" dirty="0" err="1"/>
              <a:t>Δεν</a:t>
            </a:r>
            <a:r>
              <a:rPr lang="en-US" sz="1800" dirty="0"/>
              <a:t> </a:t>
            </a:r>
            <a:r>
              <a:rPr lang="el-GR" sz="1800" dirty="0"/>
              <a:t>ήταν σαφής</a:t>
            </a:r>
            <a:r>
              <a:rPr lang="en-US" sz="1800" dirty="0"/>
              <a:t> ο τρόπος απεικόνισης της βλάστησης. </a:t>
            </a:r>
            <a:endParaRPr lang="el-GR" sz="1800" dirty="0"/>
          </a:p>
          <a:p>
            <a:pPr marL="0" indent="0" algn="just">
              <a:buNone/>
            </a:pPr>
            <a:endParaRPr lang="en-US" sz="1800" dirty="0"/>
          </a:p>
          <a:p>
            <a:pPr marL="57150" indent="-285750" algn="just">
              <a:buFont typeface="Wingdings" panose="05000000000000000000" pitchFamily="2" charset="2"/>
              <a:buChar char="Ø"/>
            </a:pPr>
            <a:r>
              <a:rPr lang="el-GR" sz="1800" dirty="0" err="1"/>
              <a:t>Απ</a:t>
            </a:r>
            <a:r>
              <a:rPr lang="en-US" sz="1800" dirty="0" err="1"/>
              <a:t>οτέλεσμ</a:t>
            </a:r>
            <a:r>
              <a:rPr lang="en-US" sz="1800" dirty="0"/>
              <a:t>α </a:t>
            </a:r>
            <a:r>
              <a:rPr lang="el-GR" sz="1800" dirty="0"/>
              <a:t>ήταν</a:t>
            </a:r>
            <a:r>
              <a:rPr lang="en-US" sz="1800" dirty="0"/>
              <a:t> να δημιουργούνται δεκάδες επίπεδα θεματικών πληροφοριών, χωρίς σαφή κωδικοποίηση-τυποποίηση της βλάστησης. </a:t>
            </a:r>
            <a:endParaRPr lang="el-GR" sz="1800" dirty="0"/>
          </a:p>
          <a:p>
            <a:pPr marL="0" indent="0" algn="just">
              <a:buNone/>
            </a:pPr>
            <a:endParaRPr lang="en-US" sz="1800" dirty="0"/>
          </a:p>
          <a:p>
            <a:pPr marL="57150" indent="-285750" algn="just">
              <a:buFont typeface="Wingdings" panose="05000000000000000000" pitchFamily="2" charset="2"/>
              <a:buChar char="Ø"/>
            </a:pPr>
            <a:r>
              <a:rPr lang="el-GR" sz="1800" dirty="0"/>
              <a:t>Κατά συνέπεια</a:t>
            </a:r>
            <a:r>
              <a:rPr lang="en-US" sz="1800" dirty="0"/>
              <a:t> </a:t>
            </a:r>
            <a:r>
              <a:rPr lang="el-GR" sz="1800" dirty="0"/>
              <a:t>ήταν </a:t>
            </a:r>
            <a:r>
              <a:rPr lang="en-US" sz="1800" dirty="0" err="1"/>
              <a:t>δύσκολη</a:t>
            </a:r>
            <a:r>
              <a:rPr lang="en-US" sz="1800" dirty="0"/>
              <a:t> και </a:t>
            </a:r>
            <a:r>
              <a:rPr lang="el-GR" sz="1800" dirty="0"/>
              <a:t>«</a:t>
            </a:r>
            <a:r>
              <a:rPr lang="en-US" sz="1800" dirty="0"/>
              <a:t>ανα</a:t>
            </a:r>
            <a:r>
              <a:rPr lang="en-US" sz="1800" dirty="0" err="1"/>
              <a:t>σφ</a:t>
            </a:r>
            <a:r>
              <a:rPr lang="en-US" sz="1800" dirty="0"/>
              <a:t>αλής</a:t>
            </a:r>
            <a:r>
              <a:rPr lang="el-GR" sz="1800" dirty="0"/>
              <a:t>»</a:t>
            </a:r>
            <a:r>
              <a:rPr lang="en-US" sz="1800" dirty="0"/>
              <a:t> η μαζική εξαγωγή δεδομένων για περαιτέρω επεξεργασία.</a:t>
            </a:r>
          </a:p>
        </p:txBody>
      </p:sp>
      <p:sp>
        <p:nvSpPr>
          <p:cNvPr id="35" name="Rectangle 2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a:extLst>
              <a:ext uri="{FF2B5EF4-FFF2-40B4-BE49-F238E27FC236}">
                <a16:creationId xmlns:a16="http://schemas.microsoft.com/office/drawing/2014/main" id="{C8EFCD99-1851-7813-7802-46BAF1E349D1}"/>
              </a:ext>
            </a:extLst>
          </p:cNvPr>
          <p:cNvPicPr>
            <a:picLocks noChangeAspect="1"/>
          </p:cNvPicPr>
          <p:nvPr/>
        </p:nvPicPr>
        <p:blipFill rotWithShape="1">
          <a:blip r:embed="rId2" cstate="print"/>
          <a:srcRect l="1533" r="13636" b="-1"/>
          <a:stretch/>
        </p:blipFill>
        <p:spPr>
          <a:xfrm>
            <a:off x="5987738" y="650494"/>
            <a:ext cx="5628018" cy="5324142"/>
          </a:xfrm>
          <a:prstGeom prst="rect">
            <a:avLst/>
          </a:prstGeom>
        </p:spPr>
      </p:pic>
    </p:spTree>
    <p:extLst>
      <p:ext uri="{BB962C8B-B14F-4D97-AF65-F5344CB8AC3E}">
        <p14:creationId xmlns:p14="http://schemas.microsoft.com/office/powerpoint/2010/main" val="2582526275"/>
      </p:ext>
    </p:extLst>
  </p:cSld>
  <p:clrMapOvr>
    <a:masterClrMapping/>
  </p:clrMapOvr>
  <p:transition spd="slow">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A899F59C-2C39-93DC-7F9D-55AF0987EB44}"/>
              </a:ext>
            </a:extLst>
          </p:cNvPr>
          <p:cNvSpPr>
            <a:spLocks noGrp="1"/>
          </p:cNvSpPr>
          <p:nvPr>
            <p:ph type="body" sz="quarter" idx="17"/>
          </p:nvPr>
        </p:nvSpPr>
        <p:spPr>
          <a:xfrm>
            <a:off x="5394562" y="815146"/>
            <a:ext cx="6210669" cy="1944679"/>
          </a:xfrm>
        </p:spPr>
        <p:txBody>
          <a:bodyPr>
            <a:noAutofit/>
          </a:bodyPr>
          <a:lstStyle/>
          <a:p>
            <a:pPr marL="0" indent="0" algn="just">
              <a:buNone/>
            </a:pPr>
            <a:r>
              <a:rPr lang="el-GR" sz="2000" dirty="0"/>
              <a:t>Ο χρωματισμός και το στυλ εμφάνισης των διαφόρων ειδών βλάστησης μέχρι σήμερα στηρίζονταν στην προδιαγραφή του 1977 με αποτέλεσμα κάθε μελετητής να προσπαθεί να μετατρέψει μόνος του τα χρώματα από τις αποχρώσεις </a:t>
            </a:r>
            <a:r>
              <a:rPr lang="en-US" sz="2000" dirty="0"/>
              <a:t>Castell &amp; </a:t>
            </a:r>
            <a:r>
              <a:rPr lang="en-US" sz="2000" dirty="0" err="1"/>
              <a:t>Stabilo</a:t>
            </a:r>
            <a:r>
              <a:rPr lang="en-US" sz="2000" dirty="0"/>
              <a:t> </a:t>
            </a:r>
            <a:r>
              <a:rPr lang="el-GR" sz="2000" dirty="0"/>
              <a:t>σε ψηφιακή μορφή.</a:t>
            </a:r>
          </a:p>
        </p:txBody>
      </p:sp>
      <p:pic>
        <p:nvPicPr>
          <p:cNvPr id="5" name="Εικόνα 4">
            <a:extLst>
              <a:ext uri="{FF2B5EF4-FFF2-40B4-BE49-F238E27FC236}">
                <a16:creationId xmlns:a16="http://schemas.microsoft.com/office/drawing/2014/main" id="{ABD3E14E-430B-F7E1-6E8A-421F5AC07456}"/>
              </a:ext>
            </a:extLst>
          </p:cNvPr>
          <p:cNvPicPr>
            <a:picLocks noChangeAspect="1"/>
          </p:cNvPicPr>
          <p:nvPr/>
        </p:nvPicPr>
        <p:blipFill>
          <a:blip r:embed="rId2" cstate="print"/>
          <a:stretch>
            <a:fillRect/>
          </a:stretch>
        </p:blipFill>
        <p:spPr>
          <a:xfrm>
            <a:off x="397737" y="815146"/>
            <a:ext cx="4542185" cy="5558667"/>
          </a:xfrm>
          <a:prstGeom prst="rect">
            <a:avLst/>
          </a:prstGeom>
          <a:solidFill>
            <a:srgbClr val="FFFFFF">
              <a:shade val="85000"/>
            </a:srgbClr>
          </a:solidFill>
          <a:ln w="63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Εικόνα 6">
            <a:extLst>
              <a:ext uri="{FF2B5EF4-FFF2-40B4-BE49-F238E27FC236}">
                <a16:creationId xmlns:a16="http://schemas.microsoft.com/office/drawing/2014/main" id="{9FA0B313-EA95-E79F-04B1-1077AE3AC81B}"/>
              </a:ext>
            </a:extLst>
          </p:cNvPr>
          <p:cNvPicPr>
            <a:picLocks noChangeAspect="1"/>
          </p:cNvPicPr>
          <p:nvPr/>
        </p:nvPicPr>
        <p:blipFill>
          <a:blip r:embed="rId3" cstate="print"/>
          <a:stretch>
            <a:fillRect/>
          </a:stretch>
        </p:blipFill>
        <p:spPr>
          <a:xfrm rot="165190">
            <a:off x="5931568" y="3501156"/>
            <a:ext cx="5589174" cy="2869043"/>
          </a:xfrm>
          <a:prstGeom prst="rect">
            <a:avLst/>
          </a:prstGeom>
        </p:spPr>
      </p:pic>
      <p:sp>
        <p:nvSpPr>
          <p:cNvPr id="8" name="Τίτλος 1">
            <a:extLst>
              <a:ext uri="{FF2B5EF4-FFF2-40B4-BE49-F238E27FC236}">
                <a16:creationId xmlns:a16="http://schemas.microsoft.com/office/drawing/2014/main" id="{8E1BFB2F-65E0-987E-DEEC-8BF88DF49872}"/>
              </a:ext>
            </a:extLst>
          </p:cNvPr>
          <p:cNvSpPr txBox="1">
            <a:spLocks/>
          </p:cNvSpPr>
          <p:nvPr/>
        </p:nvSpPr>
        <p:spPr>
          <a:xfrm>
            <a:off x="201331" y="155121"/>
            <a:ext cx="11592932" cy="4980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2">
                    <a:lumMod val="50000"/>
                  </a:schemeClr>
                </a:solidFill>
                <a:latin typeface="+mn-lt"/>
                <a:ea typeface="+mj-ea"/>
                <a:cs typeface="+mj-cs"/>
              </a:defRPr>
            </a:lvl1pPr>
          </a:lstStyle>
          <a:p>
            <a:endParaRPr lang="el-GR" sz="2000" u="sng" dirty="0">
              <a:solidFill>
                <a:srgbClr val="FF0000"/>
              </a:solidFill>
            </a:endParaRPr>
          </a:p>
          <a:p>
            <a:r>
              <a:rPr lang="el-GR" sz="2800" b="1" u="sng" dirty="0">
                <a:solidFill>
                  <a:srgbClr val="00B050"/>
                </a:solidFill>
                <a:effectLst>
                  <a:outerShdw blurRad="38100" dist="38100" dir="2700000" algn="tl">
                    <a:srgbClr val="000000">
                      <a:alpha val="43137"/>
                    </a:srgbClr>
                  </a:outerShdw>
                </a:effectLst>
              </a:rPr>
              <a:t>Βελτιώσεις χαρτογραφικής αποτύπωσης</a:t>
            </a:r>
            <a:br>
              <a:rPr lang="el-GR" sz="3600" b="1" dirty="0"/>
            </a:br>
            <a:endParaRPr lang="el-GR" sz="3600" b="1" dirty="0"/>
          </a:p>
        </p:txBody>
      </p:sp>
    </p:spTree>
    <p:extLst>
      <p:ext uri="{BB962C8B-B14F-4D97-AF65-F5344CB8AC3E}">
        <p14:creationId xmlns:p14="http://schemas.microsoft.com/office/powerpoint/2010/main" val="3102016225"/>
      </p:ext>
    </p:extLst>
  </p:cSld>
  <p:clrMapOvr>
    <a:masterClrMapping/>
  </p:clrMapOvr>
  <p:transition spd="slow">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6A9E84-A39F-F2CD-9C7A-3F3FBCF90283}"/>
              </a:ext>
            </a:extLst>
          </p:cNvPr>
          <p:cNvSpPr>
            <a:spLocks noGrp="1"/>
          </p:cNvSpPr>
          <p:nvPr>
            <p:ph type="title"/>
          </p:nvPr>
        </p:nvSpPr>
        <p:spPr>
          <a:xfrm>
            <a:off x="351692" y="474082"/>
            <a:ext cx="11414928" cy="461665"/>
          </a:xfrm>
        </p:spPr>
        <p:txBody>
          <a:bodyPr>
            <a:noAutofit/>
          </a:bodyPr>
          <a:lstStyle/>
          <a:p>
            <a:r>
              <a:rPr lang="el-GR" sz="2800" b="1" u="sng" dirty="0">
                <a:solidFill>
                  <a:srgbClr val="00B050"/>
                </a:solidFill>
                <a:effectLst>
                  <a:outerShdw blurRad="38100" dist="38100" dir="2700000" algn="tl">
                    <a:srgbClr val="000000">
                      <a:alpha val="43137"/>
                    </a:srgbClr>
                  </a:outerShdw>
                </a:effectLst>
              </a:rPr>
              <a:t>Βελτιώσεις χαρτογραφικής αποτύπωσης</a:t>
            </a:r>
          </a:p>
        </p:txBody>
      </p:sp>
      <p:pic>
        <p:nvPicPr>
          <p:cNvPr id="9" name="Εικόνα 8">
            <a:extLst>
              <a:ext uri="{FF2B5EF4-FFF2-40B4-BE49-F238E27FC236}">
                <a16:creationId xmlns:a16="http://schemas.microsoft.com/office/drawing/2014/main" id="{791992EA-7731-E19C-355F-B48BA3ADDC93}"/>
              </a:ext>
            </a:extLst>
          </p:cNvPr>
          <p:cNvPicPr>
            <a:picLocks noChangeAspect="1"/>
          </p:cNvPicPr>
          <p:nvPr/>
        </p:nvPicPr>
        <p:blipFill>
          <a:blip r:embed="rId2" cstate="print"/>
          <a:stretch>
            <a:fillRect/>
          </a:stretch>
        </p:blipFill>
        <p:spPr>
          <a:xfrm>
            <a:off x="0" y="4390116"/>
            <a:ext cx="9211348" cy="2309379"/>
          </a:xfrm>
          <a:prstGeom prst="rect">
            <a:avLst/>
          </a:prstGeom>
        </p:spPr>
      </p:pic>
      <p:sp>
        <p:nvSpPr>
          <p:cNvPr id="11" name="Θέση κειμένου 2">
            <a:extLst>
              <a:ext uri="{FF2B5EF4-FFF2-40B4-BE49-F238E27FC236}">
                <a16:creationId xmlns:a16="http://schemas.microsoft.com/office/drawing/2014/main" id="{0DBF4E31-FDCA-5C01-ADA5-AFFE4B041E78}"/>
              </a:ext>
            </a:extLst>
          </p:cNvPr>
          <p:cNvSpPr txBox="1">
            <a:spLocks/>
          </p:cNvSpPr>
          <p:nvPr/>
        </p:nvSpPr>
        <p:spPr>
          <a:xfrm>
            <a:off x="351692" y="1313194"/>
            <a:ext cx="8128812" cy="1535559"/>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400">
                <a:solidFill>
                  <a:srgbClr val="FCBD24"/>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410526" marR="0" indent="-205263" defTabSz="1149408" fontAlgn="auto">
              <a:lnSpc>
                <a:spcPct val="100000"/>
              </a:lnSpc>
              <a:spcBef>
                <a:spcPts val="0"/>
              </a:spcBef>
              <a:spcAft>
                <a:spcPts val="684"/>
              </a:spcAft>
              <a:buClrTx/>
              <a:buSzTx/>
              <a:buFont typeface="Arial" panose="020B0604020202020204" pitchFamily="34" charset="0"/>
              <a:buChar char="-"/>
              <a:tabLst/>
            </a:lvl6pPr>
            <a:lvl7pPr marL="205263" marR="0" indent="-205263" defTabSz="1149408" fontAlgn="auto">
              <a:lnSpc>
                <a:spcPct val="100000"/>
              </a:lnSpc>
              <a:spcBef>
                <a:spcPts val="0"/>
              </a:spcBef>
              <a:spcAft>
                <a:spcPts val="684"/>
              </a:spcAft>
              <a:buClrTx/>
              <a:buSzTx/>
              <a:buFont typeface="+mj-lt"/>
              <a:buAutoNum type="arabicPeriod"/>
              <a:tabLst/>
            </a:lvl7pPr>
            <a:lvl8pPr marL="410526" marR="0" indent="-205263" defTabSz="1149408" fontAlgn="auto">
              <a:lnSpc>
                <a:spcPct val="100000"/>
              </a:lnSpc>
              <a:spcBef>
                <a:spcPts val="0"/>
              </a:spcBef>
              <a:spcAft>
                <a:spcPts val="684"/>
              </a:spcAft>
              <a:buClrTx/>
              <a:buSzTx/>
              <a:buFont typeface="+mj-lt"/>
              <a:buAutoNum type="alphaLcPeriod"/>
              <a:tabLst/>
            </a:lvl8pPr>
            <a:lvl9pPr marL="0" marR="0" indent="0" defTabSz="1149408" fontAlgn="auto">
              <a:lnSpc>
                <a:spcPct val="90000"/>
              </a:lnSpc>
              <a:spcBef>
                <a:spcPts val="0"/>
              </a:spcBef>
              <a:spcAft>
                <a:spcPts val="684"/>
              </a:spcAft>
              <a:buClrTx/>
              <a:buSzTx/>
              <a:buFontTx/>
              <a:buNone/>
              <a:tabLst/>
            </a:lvl9pPr>
          </a:lstStyle>
          <a:p>
            <a:r>
              <a:rPr lang="el-GR" b="1" dirty="0">
                <a:solidFill>
                  <a:srgbClr val="00B0F0"/>
                </a:solidFill>
                <a:effectLst>
                  <a:outerShdw blurRad="38100" dist="38100" dir="2700000" algn="tl">
                    <a:srgbClr val="000000">
                      <a:alpha val="43137"/>
                    </a:srgbClr>
                  </a:outerShdw>
                </a:effectLst>
              </a:rPr>
              <a:t>Προτείνεται </a:t>
            </a:r>
            <a:r>
              <a:rPr lang="el-GR" sz="1800" dirty="0"/>
              <a:t> :</a:t>
            </a:r>
          </a:p>
          <a:p>
            <a:pPr algn="just"/>
            <a:r>
              <a:rPr lang="el-GR" sz="1800" dirty="0">
                <a:solidFill>
                  <a:schemeClr val="tx1"/>
                </a:solidFill>
              </a:rPr>
              <a:t>Να τυποποιηθούν οι κωδικοί χρωμάτων και ο συμβολισμός της βλάστησης για την οποία χρησιμοποιούνται επιπλέον κωδικοί από το Συστήμα Απογραφής και Παρακολούθησης (ΣΑΠ) Δασών</a:t>
            </a:r>
          </a:p>
          <a:p>
            <a:endParaRPr lang="el-GR" dirty="0"/>
          </a:p>
        </p:txBody>
      </p:sp>
      <p:sp>
        <p:nvSpPr>
          <p:cNvPr id="14" name="TextBox 13">
            <a:extLst>
              <a:ext uri="{FF2B5EF4-FFF2-40B4-BE49-F238E27FC236}">
                <a16:creationId xmlns:a16="http://schemas.microsoft.com/office/drawing/2014/main" id="{F25FA0D5-09E8-5D7D-A905-510D77AA204A}"/>
              </a:ext>
            </a:extLst>
          </p:cNvPr>
          <p:cNvSpPr txBox="1"/>
          <p:nvPr/>
        </p:nvSpPr>
        <p:spPr>
          <a:xfrm>
            <a:off x="9020849" y="474082"/>
            <a:ext cx="2745772" cy="369332"/>
          </a:xfrm>
          <a:prstGeom prst="rect">
            <a:avLst/>
          </a:prstGeom>
          <a:noFill/>
        </p:spPr>
        <p:txBody>
          <a:bodyPr wrap="square" rtlCol="0">
            <a:spAutoFit/>
          </a:bodyPr>
          <a:lstStyle/>
          <a:p>
            <a:r>
              <a:rPr lang="el-GR" dirty="0"/>
              <a:t>Αντιστοίχιση Κωδικών ΣΑΠ</a:t>
            </a:r>
          </a:p>
        </p:txBody>
      </p:sp>
      <p:pic>
        <p:nvPicPr>
          <p:cNvPr id="15" name="Εικόνα 14">
            <a:extLst>
              <a:ext uri="{FF2B5EF4-FFF2-40B4-BE49-F238E27FC236}">
                <a16:creationId xmlns:a16="http://schemas.microsoft.com/office/drawing/2014/main" id="{CB22FB54-1172-838C-B02F-DD8A945BB68E}"/>
              </a:ext>
            </a:extLst>
          </p:cNvPr>
          <p:cNvPicPr>
            <a:picLocks noChangeAspect="1"/>
          </p:cNvPicPr>
          <p:nvPr/>
        </p:nvPicPr>
        <p:blipFill>
          <a:blip r:embed="rId3" cstate="print"/>
          <a:stretch>
            <a:fillRect/>
          </a:stretch>
        </p:blipFill>
        <p:spPr>
          <a:xfrm>
            <a:off x="8670388" y="843414"/>
            <a:ext cx="3169920" cy="4914900"/>
          </a:xfrm>
          <a:prstGeom prst="rect">
            <a:avLst/>
          </a:prstGeom>
        </p:spPr>
      </p:pic>
    </p:spTree>
    <p:extLst>
      <p:ext uri="{BB962C8B-B14F-4D97-AF65-F5344CB8AC3E}">
        <p14:creationId xmlns:p14="http://schemas.microsoft.com/office/powerpoint/2010/main" val="3579018720"/>
      </p:ext>
    </p:extLst>
  </p:cSld>
  <p:clrMapOvr>
    <a:masterClrMapping/>
  </p:clrMapOvr>
  <p:transition spd="slow">
    <p:cover dir="d"/>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4" name="Rectangle 85">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87">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3A4EF4FA-07DA-5831-E28C-2A5468946C25}"/>
              </a:ext>
            </a:extLst>
          </p:cNvPr>
          <p:cNvSpPr>
            <a:spLocks noGrp="1"/>
          </p:cNvSpPr>
          <p:nvPr>
            <p:ph type="title"/>
          </p:nvPr>
        </p:nvSpPr>
        <p:spPr>
          <a:xfrm>
            <a:off x="544842" y="520133"/>
            <a:ext cx="4119143" cy="541226"/>
          </a:xfrm>
          <a:solidFill>
            <a:schemeClr val="tx1"/>
          </a:solidFill>
        </p:spPr>
        <p:txBody>
          <a:bodyPr vert="horz" lIns="91440" tIns="45720" rIns="91440" bIns="45720" rtlCol="0" anchor="b">
            <a:normAutofit/>
          </a:bodyPr>
          <a:lstStyle/>
          <a:p>
            <a:r>
              <a:rPr lang="el-GR" sz="2200" b="1" u="sng" kern="1200" dirty="0">
                <a:solidFill>
                  <a:srgbClr val="00B050"/>
                </a:solidFill>
                <a:effectLst>
                  <a:outerShdw blurRad="38100" dist="38100" dir="2700000" algn="tl">
                    <a:srgbClr val="000000">
                      <a:alpha val="43137"/>
                    </a:srgbClr>
                  </a:outerShdw>
                </a:effectLst>
                <a:latin typeface="+mj-lt"/>
                <a:ea typeface="+mj-ea"/>
                <a:cs typeface="+mj-cs"/>
              </a:rPr>
              <a:t>Εφαρμογή σύγχρονων τεχνολογιών</a:t>
            </a:r>
            <a:r>
              <a:rPr lang="en-US" sz="2200" b="1" u="sng" kern="1200" dirty="0">
                <a:solidFill>
                  <a:srgbClr val="00B050"/>
                </a:solidFill>
                <a:effectLst>
                  <a:outerShdw blurRad="38100" dist="38100" dir="2700000" algn="tl">
                    <a:srgbClr val="000000">
                      <a:alpha val="43137"/>
                    </a:srgbClr>
                  </a:outerShdw>
                </a:effectLst>
                <a:latin typeface="+mj-lt"/>
                <a:ea typeface="+mj-ea"/>
                <a:cs typeface="+mj-cs"/>
              </a:rPr>
              <a:t> </a:t>
            </a:r>
          </a:p>
        </p:txBody>
      </p:sp>
      <p:pic>
        <p:nvPicPr>
          <p:cNvPr id="8" name="Εικόνα 7">
            <a:extLst>
              <a:ext uri="{FF2B5EF4-FFF2-40B4-BE49-F238E27FC236}">
                <a16:creationId xmlns:a16="http://schemas.microsoft.com/office/drawing/2014/main" id="{3055A1C4-6B90-E769-9906-CEB69CE1A159}"/>
              </a:ext>
            </a:extLst>
          </p:cNvPr>
          <p:cNvPicPr>
            <a:picLocks noChangeAspect="1"/>
          </p:cNvPicPr>
          <p:nvPr/>
        </p:nvPicPr>
        <p:blipFill rotWithShape="1">
          <a:blip r:embed="rId2" cstate="print"/>
          <a:srcRect t="6286" r="8" b="8"/>
          <a:stretch/>
        </p:blipFill>
        <p:spPr>
          <a:xfrm>
            <a:off x="4968250" y="325905"/>
            <a:ext cx="2249424" cy="2002611"/>
          </a:xfrm>
          <a:prstGeom prst="rect">
            <a:avLst/>
          </a:prstGeom>
        </p:spPr>
      </p:pic>
      <p:sp>
        <p:nvSpPr>
          <p:cNvPr id="3" name="Θέση κειμένου 2">
            <a:extLst>
              <a:ext uri="{FF2B5EF4-FFF2-40B4-BE49-F238E27FC236}">
                <a16:creationId xmlns:a16="http://schemas.microsoft.com/office/drawing/2014/main" id="{A899F59C-2C39-93DC-7F9D-55AF0987EB44}"/>
              </a:ext>
            </a:extLst>
          </p:cNvPr>
          <p:cNvSpPr>
            <a:spLocks noGrp="1"/>
          </p:cNvSpPr>
          <p:nvPr>
            <p:ph type="body" sz="quarter" idx="17"/>
          </p:nvPr>
        </p:nvSpPr>
        <p:spPr>
          <a:xfrm>
            <a:off x="522986" y="1685746"/>
            <a:ext cx="4119144" cy="4476523"/>
          </a:xfrm>
          <a:solidFill>
            <a:schemeClr val="tx1"/>
          </a:solidFill>
        </p:spPr>
        <p:txBody>
          <a:bodyPr vert="horz" lIns="91440" tIns="45720" rIns="91440" bIns="45720" rtlCol="0" anchor="t">
            <a:normAutofit fontScale="92500" lnSpcReduction="20000"/>
          </a:bodyPr>
          <a:lstStyle/>
          <a:p>
            <a:pPr marL="0" algn="just"/>
            <a:r>
              <a:rPr lang="en-US" sz="1800" dirty="0">
                <a:solidFill>
                  <a:schemeClr val="bg1"/>
                </a:solidFill>
              </a:rPr>
              <a:t>Ριζική αλλαγή που θα </a:t>
            </a:r>
            <a:r>
              <a:rPr lang="el-GR" sz="1800" dirty="0">
                <a:solidFill>
                  <a:schemeClr val="bg1"/>
                </a:solidFill>
              </a:rPr>
              <a:t>μεταβάλλει πολλαπλώς</a:t>
            </a:r>
            <a:r>
              <a:rPr lang="en-US" sz="1800" dirty="0">
                <a:solidFill>
                  <a:schemeClr val="bg1"/>
                </a:solidFill>
              </a:rPr>
              <a:t> </a:t>
            </a:r>
            <a:r>
              <a:rPr lang="en-US" sz="1800" dirty="0" err="1">
                <a:solidFill>
                  <a:schemeClr val="bg1"/>
                </a:solidFill>
              </a:rPr>
              <a:t>τον</a:t>
            </a:r>
            <a:r>
              <a:rPr lang="en-US" sz="1800" dirty="0">
                <a:solidFill>
                  <a:schemeClr val="bg1"/>
                </a:solidFill>
              </a:rPr>
              <a:t> τρόπο διαχείρισης των δασών και κυρίως στην αξιοποίηση των ΔΜ σε πανελλήνια βάση </a:t>
            </a:r>
            <a:r>
              <a:rPr lang="el-GR" sz="1800" dirty="0">
                <a:solidFill>
                  <a:schemeClr val="bg1"/>
                </a:solidFill>
              </a:rPr>
              <a:t>εκτός όλων των άλλων σε ότι αφορά την </a:t>
            </a:r>
            <a:r>
              <a:rPr lang="en-US" sz="1800" dirty="0">
                <a:solidFill>
                  <a:schemeClr val="bg1"/>
                </a:solidFill>
              </a:rPr>
              <a:t>π</a:t>
            </a:r>
            <a:r>
              <a:rPr lang="en-US" sz="1800" dirty="0" err="1">
                <a:solidFill>
                  <a:schemeClr val="bg1"/>
                </a:solidFill>
              </a:rPr>
              <a:t>λήρη</a:t>
            </a:r>
            <a:r>
              <a:rPr lang="en-US" sz="1800" dirty="0">
                <a:solidFill>
                  <a:schemeClr val="bg1"/>
                </a:solidFill>
              </a:rPr>
              <a:t> τυποποίηση και κωδικοποίηση τόσο των χωρικών δεδομένων των δασοπονικών χαρτών</a:t>
            </a:r>
            <a:r>
              <a:rPr lang="el-GR" sz="1800" dirty="0">
                <a:solidFill>
                  <a:schemeClr val="bg1"/>
                </a:solidFill>
              </a:rPr>
              <a:t>,</a:t>
            </a:r>
            <a:r>
              <a:rPr lang="en-US" sz="1800" dirty="0">
                <a:solidFill>
                  <a:schemeClr val="bg1"/>
                </a:solidFill>
              </a:rPr>
              <a:t> όσο και των μετρήσεων απογραφής, δεδομένων προηγούμενης διαχείρισης, Φύλλων Περιγραφής Συστάδων κλπ. </a:t>
            </a:r>
          </a:p>
          <a:p>
            <a:pPr marL="0" algn="just"/>
            <a:r>
              <a:rPr lang="el-GR" sz="1800" dirty="0">
                <a:solidFill>
                  <a:schemeClr val="bg1"/>
                </a:solidFill>
              </a:rPr>
              <a:t>Με τον τρόπο αυτό </a:t>
            </a:r>
            <a:r>
              <a:rPr lang="en-US" sz="1800" dirty="0">
                <a:solidFill>
                  <a:schemeClr val="bg1"/>
                </a:solidFill>
              </a:rPr>
              <a:t>τα δεδομένα των ΔΜ θα εισάγονται εύκολα και χωρίς σφάλματα μετατροπής σε μια Ενιαία Βάση Δεδομένων από την οποία θα μπορούν να εξαχθούν άμεσα και ασφαλή συμπεράσματα για τη διαχείριση κάθε δάσους στην Ελλάδα.</a:t>
            </a:r>
          </a:p>
          <a:p>
            <a:pPr marL="0" algn="just"/>
            <a:r>
              <a:rPr lang="en-US" sz="1800" dirty="0">
                <a:solidFill>
                  <a:schemeClr val="bg1"/>
                </a:solidFill>
              </a:rPr>
              <a:t>Με την υιοθέτηση των τεχνολογιών τεχνητής νοημοσύνης και τηλεπισκόπησης, υπάρχει η δυνατότητα </a:t>
            </a:r>
            <a:r>
              <a:rPr lang="el-GR" sz="1800" dirty="0">
                <a:solidFill>
                  <a:schemeClr val="bg1"/>
                </a:solidFill>
              </a:rPr>
              <a:t>αποτελεσματικής επεξεργασίας </a:t>
            </a:r>
            <a:r>
              <a:rPr lang="en-US" sz="1800" dirty="0" err="1">
                <a:solidFill>
                  <a:schemeClr val="bg1"/>
                </a:solidFill>
              </a:rPr>
              <a:t>μεγάλ</a:t>
            </a:r>
            <a:r>
              <a:rPr lang="el-GR" sz="1800" dirty="0">
                <a:solidFill>
                  <a:schemeClr val="bg1"/>
                </a:solidFill>
              </a:rPr>
              <a:t>ων</a:t>
            </a:r>
            <a:r>
              <a:rPr lang="en-US" sz="1800" dirty="0">
                <a:solidFill>
                  <a:schemeClr val="bg1"/>
                </a:solidFill>
              </a:rPr>
              <a:t> </a:t>
            </a:r>
            <a:r>
              <a:rPr lang="en-US" sz="1800" dirty="0" err="1">
                <a:solidFill>
                  <a:schemeClr val="bg1"/>
                </a:solidFill>
              </a:rPr>
              <a:t>όγκ</a:t>
            </a:r>
            <a:r>
              <a:rPr lang="el-GR" sz="1800" dirty="0">
                <a:solidFill>
                  <a:schemeClr val="bg1"/>
                </a:solidFill>
              </a:rPr>
              <a:t>ων</a:t>
            </a:r>
            <a:r>
              <a:rPr lang="en-US" sz="1800" dirty="0">
                <a:solidFill>
                  <a:schemeClr val="bg1"/>
                </a:solidFill>
              </a:rPr>
              <a:t> δεδομένων με α</a:t>
            </a:r>
            <a:r>
              <a:rPr lang="en-US" sz="1800" dirty="0" err="1">
                <a:solidFill>
                  <a:schemeClr val="bg1"/>
                </a:solidFill>
              </a:rPr>
              <a:t>υξημένη</a:t>
            </a:r>
            <a:r>
              <a:rPr lang="en-US" sz="1800" dirty="0">
                <a:solidFill>
                  <a:schemeClr val="bg1"/>
                </a:solidFill>
              </a:rPr>
              <a:t> α</a:t>
            </a:r>
            <a:r>
              <a:rPr lang="en-US" sz="1800" dirty="0" err="1">
                <a:solidFill>
                  <a:schemeClr val="bg1"/>
                </a:solidFill>
              </a:rPr>
              <a:t>κρί</a:t>
            </a:r>
            <a:r>
              <a:rPr lang="en-US" sz="1800" dirty="0">
                <a:solidFill>
                  <a:schemeClr val="bg1"/>
                </a:solidFill>
              </a:rPr>
              <a:t>βεια</a:t>
            </a:r>
            <a:r>
              <a:rPr lang="el-GR" sz="1800" dirty="0">
                <a:solidFill>
                  <a:schemeClr val="bg1"/>
                </a:solidFill>
              </a:rPr>
              <a:t> και</a:t>
            </a:r>
            <a:r>
              <a:rPr lang="en-US" sz="1800" dirty="0">
                <a:solidFill>
                  <a:schemeClr val="bg1"/>
                </a:solidFill>
              </a:rPr>
              <a:t> τα</a:t>
            </a:r>
            <a:r>
              <a:rPr lang="en-US" sz="1800" dirty="0" err="1">
                <a:solidFill>
                  <a:schemeClr val="bg1"/>
                </a:solidFill>
              </a:rPr>
              <a:t>χύτητ</a:t>
            </a:r>
            <a:r>
              <a:rPr lang="en-US" sz="1800" dirty="0">
                <a:solidFill>
                  <a:schemeClr val="bg1"/>
                </a:solidFill>
              </a:rPr>
              <a:t>α.</a:t>
            </a:r>
          </a:p>
          <a:p>
            <a:pPr marL="0"/>
            <a:endParaRPr lang="en-US" sz="1600" dirty="0">
              <a:solidFill>
                <a:srgbClr val="FFFFFF"/>
              </a:solidFill>
            </a:endParaRPr>
          </a:p>
        </p:txBody>
      </p:sp>
      <p:pic>
        <p:nvPicPr>
          <p:cNvPr id="14" name="Εικόνα 13">
            <a:extLst>
              <a:ext uri="{FF2B5EF4-FFF2-40B4-BE49-F238E27FC236}">
                <a16:creationId xmlns:a16="http://schemas.microsoft.com/office/drawing/2014/main" id="{791A7B0F-241F-CC9A-35C7-49D33BC97C15}"/>
              </a:ext>
            </a:extLst>
          </p:cNvPr>
          <p:cNvPicPr>
            <a:picLocks noChangeAspect="1"/>
          </p:cNvPicPr>
          <p:nvPr/>
        </p:nvPicPr>
        <p:blipFill rotWithShape="1">
          <a:blip r:embed="rId3" cstate="print"/>
          <a:srcRect t="16223" r="-4" b="15223"/>
          <a:stretch/>
        </p:blipFill>
        <p:spPr>
          <a:xfrm>
            <a:off x="4968251" y="2419956"/>
            <a:ext cx="2249424" cy="2002611"/>
          </a:xfrm>
          <a:prstGeom prst="rect">
            <a:avLst/>
          </a:prstGeom>
        </p:spPr>
      </p:pic>
      <p:pic>
        <p:nvPicPr>
          <p:cNvPr id="10" name="Εικόνα 9">
            <a:extLst>
              <a:ext uri="{FF2B5EF4-FFF2-40B4-BE49-F238E27FC236}">
                <a16:creationId xmlns:a16="http://schemas.microsoft.com/office/drawing/2014/main" id="{AD8FF96E-0FE5-A04F-EEA8-B7BC5C49B771}"/>
              </a:ext>
            </a:extLst>
          </p:cNvPr>
          <p:cNvPicPr>
            <a:picLocks noChangeAspect="1"/>
          </p:cNvPicPr>
          <p:nvPr/>
        </p:nvPicPr>
        <p:blipFill rotWithShape="1">
          <a:blip r:embed="rId4" cstate="print"/>
          <a:srcRect t="2797" r="3" b="3"/>
          <a:stretch/>
        </p:blipFill>
        <p:spPr>
          <a:xfrm>
            <a:off x="7295203" y="325904"/>
            <a:ext cx="4570677" cy="3065565"/>
          </a:xfrm>
          <a:prstGeom prst="rect">
            <a:avLst/>
          </a:prstGeom>
        </p:spPr>
      </p:pic>
      <p:pic>
        <p:nvPicPr>
          <p:cNvPr id="12" name="Εικόνα 11">
            <a:extLst>
              <a:ext uri="{FF2B5EF4-FFF2-40B4-BE49-F238E27FC236}">
                <a16:creationId xmlns:a16="http://schemas.microsoft.com/office/drawing/2014/main" id="{712C962D-37CA-6305-24C4-EC2B7E85E876}"/>
              </a:ext>
            </a:extLst>
          </p:cNvPr>
          <p:cNvPicPr>
            <a:picLocks noChangeAspect="1"/>
          </p:cNvPicPr>
          <p:nvPr/>
        </p:nvPicPr>
        <p:blipFill rotWithShape="1">
          <a:blip r:embed="rId5" cstate="print"/>
          <a:srcRect t="13091" r="-8" b="548"/>
          <a:stretch/>
        </p:blipFill>
        <p:spPr>
          <a:xfrm>
            <a:off x="4976656" y="4511800"/>
            <a:ext cx="2249424" cy="2002536"/>
          </a:xfrm>
          <a:prstGeom prst="rect">
            <a:avLst/>
          </a:prstGeom>
        </p:spPr>
      </p:pic>
      <p:pic>
        <p:nvPicPr>
          <p:cNvPr id="6" name="Εικόνα 5">
            <a:extLst>
              <a:ext uri="{FF2B5EF4-FFF2-40B4-BE49-F238E27FC236}">
                <a16:creationId xmlns:a16="http://schemas.microsoft.com/office/drawing/2014/main" id="{E05344C6-A092-F1CF-3802-56E210AF1039}"/>
              </a:ext>
            </a:extLst>
          </p:cNvPr>
          <p:cNvPicPr>
            <a:picLocks noChangeAspect="1"/>
          </p:cNvPicPr>
          <p:nvPr/>
        </p:nvPicPr>
        <p:blipFill rotWithShape="1">
          <a:blip r:embed="rId6" cstate="print"/>
          <a:srcRect r="-3" b="38537"/>
          <a:stretch/>
        </p:blipFill>
        <p:spPr>
          <a:xfrm>
            <a:off x="7295203" y="3474720"/>
            <a:ext cx="4570677" cy="3053487"/>
          </a:xfrm>
          <a:prstGeom prst="rect">
            <a:avLst/>
          </a:prstGeom>
        </p:spPr>
      </p:pic>
    </p:spTree>
    <p:extLst>
      <p:ext uri="{BB962C8B-B14F-4D97-AF65-F5344CB8AC3E}">
        <p14:creationId xmlns:p14="http://schemas.microsoft.com/office/powerpoint/2010/main" val="2151965219"/>
      </p:ext>
    </p:extLst>
  </p:cSld>
  <p:clrMapOvr>
    <a:overrideClrMapping bg1="dk1" tx1="lt1" bg2="dk2" tx2="lt2" accent1="accent1" accent2="accent2" accent3="accent3" accent4="accent4" accent5="accent5" accent6="accent6" hlink="hlink" folHlink="folHlink"/>
  </p:clrMapOvr>
  <p:transition spd="slow">
    <p:cover dir="d"/>
  </p:transition>
</p:sld>
</file>

<file path=ppt/tags/tag1.xml><?xml version="1.0" encoding="utf-8"?>
<p:tagLst xmlns:a="http://schemas.openxmlformats.org/drawingml/2006/main" xmlns:r="http://schemas.openxmlformats.org/officeDocument/2006/relationships" xmlns:p="http://schemas.openxmlformats.org/presentationml/2006/main">
  <p:tag name="TIMING" val="|9.7|0.8|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1F30AFC-DAA5-4B4F-A913-D4B2A8D0FB31}">
  <we:reference id="444c804e-8891-41f9-b246-f6dac759fca9" version="3.6.0.0" store="EXCatalog" storeType="EXCatalog"/>
  <we:alternateReferences>
    <we:reference id="WA104380518" version="3.6.0.0" store="el-GR"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3791</TotalTime>
  <Words>1168</Words>
  <Application>Microsoft Office PowerPoint</Application>
  <PresentationFormat>Widescreen</PresentationFormat>
  <Paragraphs>140</Paragraphs>
  <Slides>15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Fira Sans Extra Condensed</vt:lpstr>
      <vt:lpstr>Fira Sans Extra Condensed Medium</vt:lpstr>
      <vt:lpstr>Mistral</vt:lpstr>
      <vt:lpstr>Roboto</vt:lpstr>
      <vt:lpstr>Segoe UI Semibold</vt:lpstr>
      <vt:lpstr>Times New Roman</vt:lpstr>
      <vt:lpstr>Wingdings</vt:lpstr>
      <vt:lpstr>Θέμα του Office</vt:lpstr>
      <vt:lpstr>ΕΠΙΚΑΙΡΟΠΟΙΗΣΗ ΤΩΝ ΠΡΟΔΙΑΓΡΑΦΩΝ ΕΚΠΟΝΗΣΗΣ ΔΑΣΟΠΟΝΙΚΩΝ ΜΕΛΕΤΩΝ ΔΙΑΧΕΙΡΙΣΗΣ ΔΑΣΙΚΩΝ ΟΙΚΟΣΥΣΤΗΜΑΤΩΝ</vt:lpstr>
      <vt:lpstr>  Διαχείριση δασών, μια  δυναμική διαδικασία     </vt:lpstr>
      <vt:lpstr>Λειτουργίες του Δάσους</vt:lpstr>
      <vt:lpstr>PowerPoint Presentation</vt:lpstr>
      <vt:lpstr>PowerPoint Presentation</vt:lpstr>
      <vt:lpstr> Με τις προηγούμενες προδιαγραφές:  </vt:lpstr>
      <vt:lpstr>PowerPoint Presentation</vt:lpstr>
      <vt:lpstr>Βελτιώσεις χαρτογραφικής αποτύπωσης</vt:lpstr>
      <vt:lpstr>Εφαρμογή σύγχρονων τεχνολογιών </vt:lpstr>
      <vt:lpstr>Οι νέες απαιτήσεις που ενσωματώνονται στις προδιαγραφές σύνταξης διαχειριστικών μελετών   δάσους   περιλαμβάνουν :</vt:lpstr>
      <vt:lpstr>Οι νέες απαιτήσεις που ενσωματώνονται στις προδιαγραφές σύνταξης διαχειριστικών  μελετών  δάσους   περιλαμβάνουν :  </vt:lpstr>
      <vt:lpstr>Νέα  δεδομένα </vt:lpstr>
      <vt:lpstr>ΤΕΛΙΚΕΣ ΠΑΡΑΤΗΡΗΣΕΙΣ ΟΜΑΔΑΣ ΕΡΓΑΣΙΑΣ</vt:lpstr>
      <vt:lpstr>Απόληψη Δασικής Βιομάζας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Georgios Maras</dc:creator>
  <cp:lastModifiedBy>Kostats Sarris</cp:lastModifiedBy>
  <cp:revision>104</cp:revision>
  <dcterms:created xsi:type="dcterms:W3CDTF">2023-12-30T12:51:32Z</dcterms:created>
  <dcterms:modified xsi:type="dcterms:W3CDTF">2024-06-03T14:49:17Z</dcterms:modified>
</cp:coreProperties>
</file>